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56" r:id="rId5"/>
    <p:sldMasterId id="2147484069" r:id="rId6"/>
  </p:sldMasterIdLst>
  <p:notesMasterIdLst>
    <p:notesMasterId r:id="rId44"/>
  </p:notesMasterIdLst>
  <p:handoutMasterIdLst>
    <p:handoutMasterId r:id="rId45"/>
  </p:handoutMasterIdLst>
  <p:sldIdLst>
    <p:sldId id="394" r:id="rId7"/>
    <p:sldId id="498" r:id="rId8"/>
    <p:sldId id="657" r:id="rId9"/>
    <p:sldId id="397" r:id="rId10"/>
    <p:sldId id="656" r:id="rId11"/>
    <p:sldId id="399" r:id="rId12"/>
    <p:sldId id="594" r:id="rId13"/>
    <p:sldId id="631" r:id="rId14"/>
    <p:sldId id="632" r:id="rId15"/>
    <p:sldId id="633" r:id="rId16"/>
    <p:sldId id="634" r:id="rId17"/>
    <p:sldId id="635" r:id="rId18"/>
    <p:sldId id="636" r:id="rId19"/>
    <p:sldId id="637" r:id="rId20"/>
    <p:sldId id="638" r:id="rId21"/>
    <p:sldId id="639" r:id="rId22"/>
    <p:sldId id="640" r:id="rId23"/>
    <p:sldId id="441" r:id="rId24"/>
    <p:sldId id="641" r:id="rId25"/>
    <p:sldId id="642" r:id="rId26"/>
    <p:sldId id="643" r:id="rId27"/>
    <p:sldId id="644" r:id="rId28"/>
    <p:sldId id="645" r:id="rId29"/>
    <p:sldId id="646" r:id="rId30"/>
    <p:sldId id="647" r:id="rId31"/>
    <p:sldId id="648" r:id="rId32"/>
    <p:sldId id="650" r:id="rId33"/>
    <p:sldId id="659" r:id="rId34"/>
    <p:sldId id="649" r:id="rId35"/>
    <p:sldId id="651" r:id="rId36"/>
    <p:sldId id="658" r:id="rId37"/>
    <p:sldId id="652" r:id="rId38"/>
    <p:sldId id="653" r:id="rId39"/>
    <p:sldId id="654" r:id="rId40"/>
    <p:sldId id="527" r:id="rId41"/>
    <p:sldId id="528" r:id="rId42"/>
    <p:sldId id="452" r:id="rId43"/>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498"/>
            <p14:sldId id="657"/>
            <p14:sldId id="397"/>
            <p14:sldId id="656"/>
            <p14:sldId id="399"/>
            <p14:sldId id="594"/>
            <p14:sldId id="631"/>
            <p14:sldId id="632"/>
            <p14:sldId id="633"/>
            <p14:sldId id="634"/>
            <p14:sldId id="635"/>
            <p14:sldId id="636"/>
            <p14:sldId id="637"/>
            <p14:sldId id="638"/>
            <p14:sldId id="639"/>
            <p14:sldId id="640"/>
            <p14:sldId id="441"/>
            <p14:sldId id="641"/>
            <p14:sldId id="642"/>
            <p14:sldId id="643"/>
            <p14:sldId id="644"/>
            <p14:sldId id="645"/>
            <p14:sldId id="646"/>
            <p14:sldId id="647"/>
            <p14:sldId id="648"/>
            <p14:sldId id="650"/>
            <p14:sldId id="659"/>
            <p14:sldId id="649"/>
            <p14:sldId id="651"/>
            <p14:sldId id="658"/>
            <p14:sldId id="652"/>
            <p14:sldId id="653"/>
            <p14:sldId id="654"/>
            <p14:sldId id="527"/>
            <p14:sldId id="528"/>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6" autoAdjust="0"/>
    <p:restoredTop sz="79683" autoAdjust="0"/>
  </p:normalViewPr>
  <p:slideViewPr>
    <p:cSldViewPr snapToGrid="0" snapToObjects="1">
      <p:cViewPr varScale="1">
        <p:scale>
          <a:sx n="66" d="100"/>
          <a:sy n="66" d="100"/>
        </p:scale>
        <p:origin x="584" y="5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4/20/2023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1215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682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33979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3165663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32348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717154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61652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extLst>
      <p:ext uri="{BB962C8B-B14F-4D97-AF65-F5344CB8AC3E}">
        <p14:creationId xmlns:p14="http://schemas.microsoft.com/office/powerpoint/2010/main" val="2803329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13228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859760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0568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26282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599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8" r:id="rId8"/>
    <p:sldLayoutId id="2147484032" r:id="rId9"/>
    <p:sldLayoutId id="2147484054" r:id="rId10"/>
  </p:sldLayoutIdLst>
  <p:hf hdr="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bg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82" name="Gruppe 81"/>
          <p:cNvGrpSpPr/>
          <p:nvPr userDrawn="1"/>
        </p:nvGrpSpPr>
        <p:grpSpPr>
          <a:xfrm>
            <a:off x="0" y="657225"/>
            <a:ext cx="405154" cy="1182460"/>
            <a:chOff x="320675" y="2816225"/>
            <a:chExt cx="350838" cy="1023938"/>
          </a:xfrm>
          <a:solidFill>
            <a:schemeClr val="bg1"/>
          </a:solidFill>
        </p:grpSpPr>
        <p:sp>
          <p:nvSpPr>
            <p:cNvPr id="83"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20832801"/>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8" r:id="rId3"/>
  </p:sldLayoutIdLst>
  <p:hf hdr="0"/>
  <p:txStyles>
    <p:titleStyle>
      <a:lvl1pPr algn="l" defTabSz="914318" rtl="0" eaLnBrk="1" latinLnBrk="0" hangingPunct="1">
        <a:lnSpc>
          <a:spcPct val="100000"/>
        </a:lnSpc>
        <a:spcBef>
          <a:spcPct val="0"/>
        </a:spcBef>
        <a:buNone/>
        <a:defRPr sz="3600" b="1" kern="1200" spc="300" baseline="0">
          <a:solidFill>
            <a:schemeClr val="bg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5"/>
        </a:buBlip>
        <a:defRPr sz="1600" kern="1200" spc="0">
          <a:solidFill>
            <a:schemeClr val="bg1"/>
          </a:solidFill>
          <a:latin typeface="+mn-lt"/>
          <a:ea typeface="+mn-ea"/>
          <a:cs typeface="+mn-cs"/>
        </a:defRPr>
      </a:lvl1pPr>
      <a:lvl2pPr marL="623888" indent="-285750" algn="l" defTabSz="914318" rtl="0" eaLnBrk="1" latinLnBrk="0" hangingPunct="1">
        <a:lnSpc>
          <a:spcPct val="120000"/>
        </a:lnSpc>
        <a:spcBef>
          <a:spcPts val="499"/>
        </a:spcBef>
        <a:buFontTx/>
        <a:buBlip>
          <a:blip r:embed="rId5"/>
        </a:buBlip>
        <a:defRPr sz="1400" kern="1200">
          <a:solidFill>
            <a:schemeClr val="bg1"/>
          </a:solidFill>
          <a:latin typeface="+mn-lt"/>
          <a:ea typeface="+mn-ea"/>
          <a:cs typeface="+mn-cs"/>
        </a:defRPr>
      </a:lvl2pPr>
      <a:lvl3pPr marL="898525" indent="-171450" algn="l" defTabSz="914318" rtl="0" eaLnBrk="1" latinLnBrk="0" hangingPunct="1">
        <a:lnSpc>
          <a:spcPct val="120000"/>
        </a:lnSpc>
        <a:spcBef>
          <a:spcPts val="499"/>
        </a:spcBef>
        <a:buFontTx/>
        <a:buBlip>
          <a:blip r:embed="rId6"/>
        </a:buBlip>
        <a:defRPr sz="1200" kern="1200">
          <a:solidFill>
            <a:schemeClr val="bg1"/>
          </a:solidFill>
          <a:latin typeface="+mn-lt"/>
          <a:ea typeface="+mn-ea"/>
          <a:cs typeface="+mn-cs"/>
        </a:defRPr>
      </a:lvl3pPr>
      <a:lvl4pPr marL="1163638" indent="-171450" algn="l" defTabSz="914318" rtl="0" eaLnBrk="1" latinLnBrk="0" hangingPunct="1">
        <a:lnSpc>
          <a:spcPct val="120000"/>
        </a:lnSpc>
        <a:spcBef>
          <a:spcPts val="499"/>
        </a:spcBef>
        <a:buFontTx/>
        <a:buBlip>
          <a:blip r:embed="rId6"/>
        </a:buBlip>
        <a:tabLst>
          <a:tab pos="1163638" algn="l"/>
        </a:tabLst>
        <a:defRPr sz="1000" kern="1200">
          <a:solidFill>
            <a:schemeClr val="bg1"/>
          </a:solidFill>
          <a:latin typeface="+mn-lt"/>
          <a:ea typeface="+mn-ea"/>
          <a:cs typeface="+mn-cs"/>
        </a:defRPr>
      </a:lvl4pPr>
      <a:lvl5pPr marL="1163638"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51527080"/>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25.gif"/></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25.gif"/></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 Id="rId4" Type="http://schemas.openxmlformats.org/officeDocument/2006/relationships/image" Target="../media/image45.gif"/></Relationships>
</file>

<file path=ppt/slides/_rels/slide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163764"/>
            <a:ext cx="7341129" cy="989340"/>
          </a:xfrm>
        </p:spPr>
        <p:txBody>
          <a:bodyPr/>
          <a:lstStyle/>
          <a:p>
            <a:r>
              <a:rPr lang="da-DK" dirty="0"/>
              <a:t>Elementære Datastrukturer</a:t>
            </a:r>
            <a:br>
              <a:rPr lang="da-DK" dirty="0"/>
            </a:br>
            <a:br>
              <a:rPr lang="da-DK" sz="1200" dirty="0"/>
            </a:br>
            <a:r>
              <a:rPr lang="da-DK" sz="1400" dirty="0" err="1"/>
              <a:t>Algorithms</a:t>
            </a:r>
            <a:r>
              <a:rPr lang="da-DK" sz="1400" dirty="0"/>
              <a:t> and Data </a:t>
            </a:r>
            <a:r>
              <a:rPr lang="da-DK" sz="1400" dirty="0" err="1"/>
              <a:t>Structures</a:t>
            </a:r>
            <a:r>
              <a:rPr lang="da-DK" sz="1400" dirty="0"/>
              <a:t>, ALG, F23, </a:t>
            </a:r>
            <a:r>
              <a:rPr lang="da-DK" sz="1400" dirty="0" err="1"/>
              <a:t>Lecture</a:t>
            </a:r>
            <a:r>
              <a:rPr lang="da-DK" sz="1400" dirty="0"/>
              <a:t> 05</a:t>
            </a:r>
          </a:p>
        </p:txBody>
      </p:sp>
      <p:sp>
        <p:nvSpPr>
          <p:cNvPr id="7" name="Pladsholder til tekst 6"/>
          <p:cNvSpPr>
            <a:spLocks noGrp="1"/>
          </p:cNvSpPr>
          <p:nvPr>
            <p:ph type="body" sz="quarter" idx="12"/>
          </p:nvPr>
        </p:nvSpPr>
        <p:spPr/>
        <p:txBody>
          <a:bodyPr/>
          <a:lstStyle/>
          <a:p>
            <a:r>
              <a:rPr lang="da-DK" dirty="0"/>
              <a:t>Johannes Bjerva</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
        <p:nvSpPr>
          <p:cNvPr id="88" name="Pladsholder til tekst 6">
            <a:extLst>
              <a:ext uri="{FF2B5EF4-FFF2-40B4-BE49-F238E27FC236}">
                <a16:creationId xmlns:a16="http://schemas.microsoft.com/office/drawing/2014/main" id="{E82F199F-F131-4850-A910-4B63AD3E164A}"/>
              </a:ext>
            </a:extLst>
          </p:cNvPr>
          <p:cNvSpPr txBox="1">
            <a:spLocks/>
          </p:cNvSpPr>
          <p:nvPr/>
        </p:nvSpPr>
        <p:spPr>
          <a:xfrm>
            <a:off x="1798301" y="4358623"/>
            <a:ext cx="8593809" cy="713440"/>
          </a:xfrm>
          <a:prstGeom prst="rect">
            <a:avLst/>
          </a:prstGeom>
          <a:solidFill>
            <a:schemeClr val="bg1"/>
          </a:solidFill>
        </p:spPr>
        <p:txBody>
          <a:bodyPr vert="horz" lIns="0" tIns="45720" rIns="0" bIns="45720" rtlCol="0">
            <a:noAutofit/>
          </a:bodyPr>
          <a:lstStyle>
            <a:lvl1pPr marL="0" indent="0" algn="ctr" defTabSz="914318" rtl="0" eaLnBrk="1" latinLnBrk="0" hangingPunct="1">
              <a:lnSpc>
                <a:spcPct val="120000"/>
              </a:lnSpc>
              <a:spcBef>
                <a:spcPts val="1000"/>
              </a:spcBef>
              <a:buFontTx/>
              <a:buNone/>
              <a:defRPr sz="1800" kern="1200" spc="30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3600" b="0" i="0" dirty="0">
                <a:solidFill>
                  <a:srgbClr val="000000"/>
                </a:solidFill>
                <a:effectLst/>
                <a:latin typeface="apple color emoji"/>
              </a:rPr>
              <a:t>🥳</a:t>
            </a:r>
            <a:r>
              <a:rPr lang="da-DK" sz="3600" b="1" dirty="0"/>
              <a:t> tinyurl.com/alg-f05-morgen </a:t>
            </a:r>
            <a:r>
              <a:rPr lang="da-DK" sz="3600" b="0" i="0" dirty="0">
                <a:solidFill>
                  <a:srgbClr val="000000"/>
                </a:solidFill>
                <a:effectLst/>
                <a:latin typeface="apple color emoji"/>
              </a:rPr>
              <a:t>🥳</a:t>
            </a:r>
            <a:endParaRPr lang="da-DK" sz="3600" b="1" dirty="0"/>
          </a:p>
        </p:txBody>
      </p:sp>
    </p:spTree>
    <p:extLst>
      <p:ext uri="{BB962C8B-B14F-4D97-AF65-F5344CB8AC3E}">
        <p14:creationId xmlns:p14="http://schemas.microsoft.com/office/powerpoint/2010/main" val="78157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10</a:t>
            </a:fld>
            <a:endParaRPr lang="en-US" dirty="0"/>
          </a:p>
        </p:txBody>
      </p:sp>
      <p:sp>
        <p:nvSpPr>
          <p:cNvPr id="3" name="Title 2"/>
          <p:cNvSpPr>
            <a:spLocks noGrp="1"/>
          </p:cNvSpPr>
          <p:nvPr>
            <p:ph type="title"/>
          </p:nvPr>
        </p:nvSpPr>
        <p:spPr/>
        <p:txBody>
          <a:bodyPr/>
          <a:lstStyle/>
          <a:p>
            <a:r>
              <a:rPr lang="da-DK" dirty="0"/>
              <a:t>Operationer på </a:t>
            </a:r>
            <a:r>
              <a:rPr lang="da-DK" dirty="0" err="1"/>
              <a:t>stacks</a:t>
            </a:r>
            <a:endParaRPr lang="da-DK" dirty="0"/>
          </a:p>
        </p:txBody>
      </p:sp>
      <p:sp>
        <p:nvSpPr>
          <p:cNvPr id="4" name="Text Placeholder 3"/>
          <p:cNvSpPr>
            <a:spLocks noGrp="1"/>
          </p:cNvSpPr>
          <p:nvPr>
            <p:ph type="body" sz="quarter" idx="12"/>
          </p:nvPr>
        </p:nvSpPr>
        <p:spPr>
          <a:xfrm>
            <a:off x="587374" y="2065337"/>
            <a:ext cx="5640897" cy="3703696"/>
          </a:xfrm>
        </p:spPr>
        <p:txBody>
          <a:bodyPr>
            <a:noAutofit/>
          </a:bodyPr>
          <a:lstStyle/>
          <a:p>
            <a:r>
              <a:rPr lang="da-DK" sz="2000" dirty="0" err="1"/>
              <a:t>Stack-Empty</a:t>
            </a:r>
            <a:r>
              <a:rPr lang="da-DK" sz="2000" dirty="0"/>
              <a:t>(S)</a:t>
            </a:r>
          </a:p>
          <a:p>
            <a:pPr lvl="1"/>
            <a:r>
              <a:rPr lang="da-DK" sz="1800" dirty="0"/>
              <a:t>Undersøg om </a:t>
            </a:r>
            <a:r>
              <a:rPr lang="da-DK" sz="1800" dirty="0" err="1"/>
              <a:t>stacken</a:t>
            </a:r>
            <a:r>
              <a:rPr lang="da-DK" sz="1800" dirty="0"/>
              <a:t> er tom</a:t>
            </a:r>
          </a:p>
          <a:p>
            <a:r>
              <a:rPr lang="da-DK" sz="2000" dirty="0"/>
              <a:t>Push(S, x)</a:t>
            </a:r>
          </a:p>
          <a:p>
            <a:pPr lvl="1"/>
            <a:r>
              <a:rPr lang="da-DK" sz="1800" dirty="0" err="1"/>
              <a:t>Stack</a:t>
            </a:r>
            <a:r>
              <a:rPr lang="da-DK" sz="1800" dirty="0"/>
              <a:t> </a:t>
            </a:r>
            <a:r>
              <a:rPr lang="da-DK" sz="1800" dirty="0" err="1"/>
              <a:t>Overflow</a:t>
            </a:r>
            <a:r>
              <a:rPr lang="da-DK" sz="1800" dirty="0"/>
              <a:t> om S er fuld (</a:t>
            </a:r>
            <a:r>
              <a:rPr lang="da-DK" sz="1800" dirty="0" err="1"/>
              <a:t>S.top</a:t>
            </a:r>
            <a:r>
              <a:rPr lang="da-DK" sz="1800" dirty="0"/>
              <a:t>=</a:t>
            </a:r>
            <a:r>
              <a:rPr lang="da-DK" sz="1800" dirty="0" err="1"/>
              <a:t>S.length</a:t>
            </a:r>
            <a:r>
              <a:rPr lang="da-DK" sz="1800" dirty="0"/>
              <a:t>)</a:t>
            </a:r>
          </a:p>
          <a:p>
            <a:pPr lvl="1"/>
            <a:r>
              <a:rPr lang="da-DK" sz="1800" dirty="0" err="1"/>
              <a:t>Inkrementer</a:t>
            </a:r>
            <a:r>
              <a:rPr lang="da-DK" sz="1800" dirty="0"/>
              <a:t> top-indeks</a:t>
            </a:r>
          </a:p>
          <a:p>
            <a:pPr lvl="1"/>
            <a:r>
              <a:rPr lang="da-DK" sz="1800" dirty="0"/>
              <a:t>Indsæt element</a:t>
            </a:r>
          </a:p>
          <a:p>
            <a:r>
              <a:rPr lang="da-DK" sz="2000" dirty="0"/>
              <a:t>Pop(S)</a:t>
            </a:r>
          </a:p>
          <a:p>
            <a:pPr lvl="1"/>
            <a:r>
              <a:rPr lang="da-DK" sz="1800" dirty="0" err="1"/>
              <a:t>Underflow</a:t>
            </a:r>
            <a:r>
              <a:rPr lang="da-DK" sz="1800" dirty="0"/>
              <a:t> om S er tom</a:t>
            </a:r>
          </a:p>
          <a:p>
            <a:pPr lvl="1"/>
            <a:r>
              <a:rPr lang="da-DK" sz="1800" dirty="0" err="1"/>
              <a:t>Dekrementer</a:t>
            </a:r>
            <a:r>
              <a:rPr lang="da-DK" sz="1800" dirty="0"/>
              <a:t> top-indeks</a:t>
            </a:r>
          </a:p>
          <a:p>
            <a:pPr lvl="1"/>
            <a:r>
              <a:rPr lang="da-DK" sz="1800" dirty="0"/>
              <a:t>Returner elementet der tidligere var på top</a:t>
            </a:r>
          </a:p>
        </p:txBody>
      </p:sp>
      <p:pic>
        <p:nvPicPr>
          <p:cNvPr id="5" name="Picture 4"/>
          <p:cNvPicPr>
            <a:picLocks noChangeAspect="1"/>
          </p:cNvPicPr>
          <p:nvPr/>
        </p:nvPicPr>
        <p:blipFill>
          <a:blip r:embed="rId2"/>
          <a:stretch>
            <a:fillRect/>
          </a:stretch>
        </p:blipFill>
        <p:spPr>
          <a:xfrm>
            <a:off x="6850730" y="593223"/>
            <a:ext cx="3432259" cy="1835069"/>
          </a:xfrm>
          <a:prstGeom prst="rect">
            <a:avLst/>
          </a:prstGeom>
          <a:ln w="28575">
            <a:solidFill>
              <a:srgbClr val="FF0000"/>
            </a:solidFill>
          </a:ln>
        </p:spPr>
      </p:pic>
      <p:pic>
        <p:nvPicPr>
          <p:cNvPr id="6" name="Picture 5"/>
          <p:cNvPicPr>
            <a:picLocks noChangeAspect="1"/>
          </p:cNvPicPr>
          <p:nvPr/>
        </p:nvPicPr>
        <p:blipFill>
          <a:blip r:embed="rId3"/>
          <a:stretch>
            <a:fillRect/>
          </a:stretch>
        </p:blipFill>
        <p:spPr>
          <a:xfrm>
            <a:off x="6850730" y="2582067"/>
            <a:ext cx="3954848" cy="1671394"/>
          </a:xfrm>
          <a:prstGeom prst="rect">
            <a:avLst/>
          </a:prstGeom>
          <a:ln w="28575">
            <a:solidFill>
              <a:srgbClr val="FF0000"/>
            </a:solidFill>
          </a:ln>
        </p:spPr>
      </p:pic>
      <p:pic>
        <p:nvPicPr>
          <p:cNvPr id="7" name="Picture 6"/>
          <p:cNvPicPr>
            <a:picLocks noChangeAspect="1"/>
          </p:cNvPicPr>
          <p:nvPr/>
        </p:nvPicPr>
        <p:blipFill>
          <a:blip r:embed="rId4"/>
          <a:stretch>
            <a:fillRect/>
          </a:stretch>
        </p:blipFill>
        <p:spPr>
          <a:xfrm>
            <a:off x="6850730" y="4407237"/>
            <a:ext cx="3954848" cy="2185574"/>
          </a:xfrm>
          <a:prstGeom prst="rect">
            <a:avLst/>
          </a:prstGeom>
          <a:ln w="38100">
            <a:solidFill>
              <a:srgbClr val="FF0000"/>
            </a:solidFill>
          </a:ln>
        </p:spPr>
      </p:pic>
    </p:spTree>
    <p:extLst>
      <p:ext uri="{BB962C8B-B14F-4D97-AF65-F5344CB8AC3E}">
        <p14:creationId xmlns:p14="http://schemas.microsoft.com/office/powerpoint/2010/main" val="354650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11</a:t>
            </a:fld>
            <a:endParaRPr lang="en-US" dirty="0"/>
          </a:p>
        </p:txBody>
      </p:sp>
      <p:sp>
        <p:nvSpPr>
          <p:cNvPr id="3" name="Title 2"/>
          <p:cNvSpPr>
            <a:spLocks noGrp="1"/>
          </p:cNvSpPr>
          <p:nvPr>
            <p:ph type="title"/>
          </p:nvPr>
        </p:nvSpPr>
        <p:spPr/>
        <p:txBody>
          <a:bodyPr/>
          <a:lstStyle/>
          <a:p>
            <a:r>
              <a:rPr lang="da-DK" dirty="0"/>
              <a:t>Operationer på </a:t>
            </a:r>
            <a:r>
              <a:rPr lang="da-DK" dirty="0" err="1"/>
              <a:t>Stacks</a:t>
            </a:r>
            <a:r>
              <a:rPr lang="da-DK" dirty="0"/>
              <a:t>: Eksempel</a:t>
            </a:r>
          </a:p>
        </p:txBody>
      </p:sp>
      <p:sp>
        <p:nvSpPr>
          <p:cNvPr id="4" name="Text Placeholder 3"/>
          <p:cNvSpPr>
            <a:spLocks noGrp="1"/>
          </p:cNvSpPr>
          <p:nvPr>
            <p:ph type="body" sz="quarter" idx="12"/>
          </p:nvPr>
        </p:nvSpPr>
        <p:spPr>
          <a:xfrm>
            <a:off x="587375" y="2065337"/>
            <a:ext cx="4751762" cy="3703696"/>
          </a:xfrm>
        </p:spPr>
        <p:txBody>
          <a:bodyPr>
            <a:normAutofit lnSpcReduction="10000"/>
          </a:bodyPr>
          <a:lstStyle/>
          <a:p>
            <a:r>
              <a:rPr lang="da-DK" sz="2800" dirty="0"/>
              <a:t>Vi har </a:t>
            </a:r>
            <a:r>
              <a:rPr lang="da-DK" sz="2800" dirty="0" err="1"/>
              <a:t>stacken</a:t>
            </a:r>
            <a:r>
              <a:rPr lang="da-DK" sz="2800" dirty="0"/>
              <a:t>:</a:t>
            </a:r>
          </a:p>
          <a:p>
            <a:r>
              <a:rPr lang="da-DK" sz="2800" dirty="0"/>
              <a:t>Efter </a:t>
            </a:r>
          </a:p>
          <a:p>
            <a:pPr lvl="1"/>
            <a:r>
              <a:rPr lang="da-DK" sz="2600" dirty="0"/>
              <a:t>Push(S,17) og </a:t>
            </a:r>
          </a:p>
          <a:p>
            <a:pPr lvl="1"/>
            <a:r>
              <a:rPr lang="da-DK" sz="2600" dirty="0"/>
              <a:t>Push(S,3)</a:t>
            </a:r>
          </a:p>
          <a:p>
            <a:r>
              <a:rPr lang="da-DK" sz="2800" dirty="0"/>
              <a:t>Efter Pop(S)</a:t>
            </a:r>
          </a:p>
          <a:p>
            <a:pPr lvl="1"/>
            <a:r>
              <a:rPr lang="da-DK" sz="2600" dirty="0"/>
              <a:t>Bemærk at elementet stadig eksisterer</a:t>
            </a:r>
          </a:p>
        </p:txBody>
      </p:sp>
      <p:pic>
        <p:nvPicPr>
          <p:cNvPr id="5" name="Picture 4"/>
          <p:cNvPicPr>
            <a:picLocks noChangeAspect="1"/>
          </p:cNvPicPr>
          <p:nvPr/>
        </p:nvPicPr>
        <p:blipFill>
          <a:blip r:embed="rId2"/>
          <a:stretch>
            <a:fillRect/>
          </a:stretch>
        </p:blipFill>
        <p:spPr>
          <a:xfrm>
            <a:off x="5743431" y="593223"/>
            <a:ext cx="3000375" cy="5753100"/>
          </a:xfrm>
          <a:prstGeom prst="rect">
            <a:avLst/>
          </a:prstGeom>
        </p:spPr>
      </p:pic>
      <p:pic>
        <p:nvPicPr>
          <p:cNvPr id="6" name="Picture 5"/>
          <p:cNvPicPr>
            <a:picLocks noChangeAspect="1"/>
          </p:cNvPicPr>
          <p:nvPr/>
        </p:nvPicPr>
        <p:blipFill>
          <a:blip r:embed="rId3"/>
          <a:stretch>
            <a:fillRect/>
          </a:stretch>
        </p:blipFill>
        <p:spPr>
          <a:xfrm>
            <a:off x="9148100" y="177403"/>
            <a:ext cx="2477521" cy="1324615"/>
          </a:xfrm>
          <a:prstGeom prst="rect">
            <a:avLst/>
          </a:prstGeom>
          <a:ln w="28575">
            <a:solidFill>
              <a:srgbClr val="FF0000"/>
            </a:solidFill>
          </a:ln>
        </p:spPr>
      </p:pic>
      <p:pic>
        <p:nvPicPr>
          <p:cNvPr id="7" name="Picture 6"/>
          <p:cNvPicPr>
            <a:picLocks noChangeAspect="1"/>
          </p:cNvPicPr>
          <p:nvPr/>
        </p:nvPicPr>
        <p:blipFill>
          <a:blip r:embed="rId4"/>
          <a:stretch>
            <a:fillRect/>
          </a:stretch>
        </p:blipFill>
        <p:spPr>
          <a:xfrm>
            <a:off x="9148100" y="1722680"/>
            <a:ext cx="2854744" cy="1206469"/>
          </a:xfrm>
          <a:prstGeom prst="rect">
            <a:avLst/>
          </a:prstGeom>
          <a:ln w="28575">
            <a:solidFill>
              <a:srgbClr val="FF0000"/>
            </a:solidFill>
          </a:ln>
        </p:spPr>
      </p:pic>
      <p:pic>
        <p:nvPicPr>
          <p:cNvPr id="8" name="Picture 7"/>
          <p:cNvPicPr>
            <a:picLocks noChangeAspect="1"/>
          </p:cNvPicPr>
          <p:nvPr/>
        </p:nvPicPr>
        <p:blipFill>
          <a:blip r:embed="rId5"/>
          <a:stretch>
            <a:fillRect/>
          </a:stretch>
        </p:blipFill>
        <p:spPr>
          <a:xfrm>
            <a:off x="9148100" y="3149811"/>
            <a:ext cx="2854744" cy="1577622"/>
          </a:xfrm>
          <a:prstGeom prst="rect">
            <a:avLst/>
          </a:prstGeom>
          <a:ln w="38100">
            <a:solidFill>
              <a:srgbClr val="FF0000"/>
            </a:solidFill>
          </a:ln>
        </p:spPr>
      </p:pic>
      <p:sp>
        <p:nvSpPr>
          <p:cNvPr id="9" name="Rectangle 8"/>
          <p:cNvSpPr/>
          <p:nvPr/>
        </p:nvSpPr>
        <p:spPr>
          <a:xfrm>
            <a:off x="5287378" y="370290"/>
            <a:ext cx="3808963" cy="1993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5287378" y="2269257"/>
            <a:ext cx="3808963" cy="1993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5304630" y="4294068"/>
            <a:ext cx="3808963" cy="1993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40562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12</a:t>
            </a:fld>
            <a:endParaRPr lang="en-US" dirty="0"/>
          </a:p>
        </p:txBody>
      </p:sp>
      <p:sp>
        <p:nvSpPr>
          <p:cNvPr id="3" name="Title 2"/>
          <p:cNvSpPr>
            <a:spLocks noGrp="1"/>
          </p:cNvSpPr>
          <p:nvPr>
            <p:ph type="title"/>
          </p:nvPr>
        </p:nvSpPr>
        <p:spPr/>
        <p:txBody>
          <a:bodyPr/>
          <a:lstStyle/>
          <a:p>
            <a:r>
              <a:rPr lang="da-DK" dirty="0"/>
              <a:t>Operationer på </a:t>
            </a:r>
            <a:r>
              <a:rPr lang="da-DK" dirty="0" err="1"/>
              <a:t>Stacks</a:t>
            </a:r>
            <a:r>
              <a:rPr lang="da-DK" dirty="0"/>
              <a:t>: Runtime</a:t>
            </a:r>
          </a:p>
        </p:txBody>
      </p:sp>
      <p:sp>
        <p:nvSpPr>
          <p:cNvPr id="4" name="Text Placeholder 3"/>
          <p:cNvSpPr>
            <a:spLocks noGrp="1"/>
          </p:cNvSpPr>
          <p:nvPr>
            <p:ph type="body" sz="quarter" idx="12"/>
          </p:nvPr>
        </p:nvSpPr>
        <p:spPr>
          <a:xfrm>
            <a:off x="587374" y="2065336"/>
            <a:ext cx="6208633" cy="4792664"/>
          </a:xfrm>
        </p:spPr>
        <p:txBody>
          <a:bodyPr>
            <a:normAutofit/>
          </a:bodyPr>
          <a:lstStyle/>
          <a:p>
            <a:r>
              <a:rPr lang="da-DK" sz="2800" dirty="0"/>
              <a:t>Input-størrelsen er antallet elementer i </a:t>
            </a:r>
            <a:r>
              <a:rPr lang="da-DK" sz="2800" dirty="0" err="1"/>
              <a:t>stacken</a:t>
            </a:r>
            <a:r>
              <a:rPr lang="da-DK" sz="2800" dirty="0"/>
              <a:t> (</a:t>
            </a:r>
            <a:r>
              <a:rPr lang="da-DK" sz="2800" b="1" dirty="0" err="1"/>
              <a:t>S.top</a:t>
            </a:r>
            <a:r>
              <a:rPr lang="da-DK" sz="2800" dirty="0"/>
              <a:t>)</a:t>
            </a:r>
          </a:p>
          <a:p>
            <a:r>
              <a:rPr lang="da-DK" sz="2800" dirty="0"/>
              <a:t>Hver </a:t>
            </a:r>
            <a:r>
              <a:rPr lang="da-DK" sz="2800" dirty="0" err="1"/>
              <a:t>stack</a:t>
            </a:r>
            <a:r>
              <a:rPr lang="da-DK" sz="2800" dirty="0"/>
              <a:t>-operation tager </a:t>
            </a:r>
            <a:br>
              <a:rPr lang="da-DK" sz="2800" dirty="0"/>
            </a:br>
            <a:r>
              <a:rPr lang="el-GR" sz="2800" b="1" dirty="0"/>
              <a:t>Θ</a:t>
            </a:r>
            <a:r>
              <a:rPr lang="da-DK" sz="2800" b="1" dirty="0"/>
              <a:t>(1) </a:t>
            </a:r>
            <a:r>
              <a:rPr lang="da-DK" sz="2800" dirty="0"/>
              <a:t>tid</a:t>
            </a:r>
          </a:p>
          <a:p>
            <a:r>
              <a:rPr lang="da-DK" sz="2800" dirty="0"/>
              <a:t>Sammenlign med et almindeligt array, hvor </a:t>
            </a:r>
            <a:r>
              <a:rPr lang="da-DK" sz="2800" dirty="0" err="1"/>
              <a:t>insertion</a:t>
            </a:r>
            <a:r>
              <a:rPr lang="da-DK" sz="2800" dirty="0"/>
              <a:t>/deletion er </a:t>
            </a:r>
            <a:r>
              <a:rPr lang="el-GR" sz="2800" b="1" dirty="0"/>
              <a:t>Θ</a:t>
            </a:r>
            <a:r>
              <a:rPr lang="da-DK" sz="2800" b="1" dirty="0"/>
              <a:t>(n) </a:t>
            </a:r>
          </a:p>
          <a:p>
            <a:pPr lvl="1"/>
            <a:r>
              <a:rPr lang="da-DK" sz="2600" b="1" dirty="0"/>
              <a:t>Hvordan kan det være?</a:t>
            </a:r>
            <a:endParaRPr lang="da-DK" sz="2800" dirty="0"/>
          </a:p>
        </p:txBody>
      </p:sp>
      <p:pic>
        <p:nvPicPr>
          <p:cNvPr id="5" name="Picture 4"/>
          <p:cNvPicPr>
            <a:picLocks noChangeAspect="1"/>
          </p:cNvPicPr>
          <p:nvPr/>
        </p:nvPicPr>
        <p:blipFill>
          <a:blip r:embed="rId2"/>
          <a:stretch>
            <a:fillRect/>
          </a:stretch>
        </p:blipFill>
        <p:spPr>
          <a:xfrm>
            <a:off x="6850730" y="593223"/>
            <a:ext cx="3432259" cy="1835069"/>
          </a:xfrm>
          <a:prstGeom prst="rect">
            <a:avLst/>
          </a:prstGeom>
          <a:ln w="28575">
            <a:solidFill>
              <a:srgbClr val="FF0000"/>
            </a:solidFill>
          </a:ln>
        </p:spPr>
      </p:pic>
      <p:pic>
        <p:nvPicPr>
          <p:cNvPr id="6" name="Picture 5"/>
          <p:cNvPicPr>
            <a:picLocks noChangeAspect="1"/>
          </p:cNvPicPr>
          <p:nvPr/>
        </p:nvPicPr>
        <p:blipFill>
          <a:blip r:embed="rId3"/>
          <a:stretch>
            <a:fillRect/>
          </a:stretch>
        </p:blipFill>
        <p:spPr>
          <a:xfrm>
            <a:off x="6850730" y="2582067"/>
            <a:ext cx="3954848" cy="1671394"/>
          </a:xfrm>
          <a:prstGeom prst="rect">
            <a:avLst/>
          </a:prstGeom>
          <a:ln w="28575">
            <a:solidFill>
              <a:srgbClr val="FF0000"/>
            </a:solidFill>
          </a:ln>
        </p:spPr>
      </p:pic>
      <p:pic>
        <p:nvPicPr>
          <p:cNvPr id="7" name="Picture 6"/>
          <p:cNvPicPr>
            <a:picLocks noChangeAspect="1"/>
          </p:cNvPicPr>
          <p:nvPr/>
        </p:nvPicPr>
        <p:blipFill>
          <a:blip r:embed="rId4"/>
          <a:stretch>
            <a:fillRect/>
          </a:stretch>
        </p:blipFill>
        <p:spPr>
          <a:xfrm>
            <a:off x="6850730" y="4407237"/>
            <a:ext cx="3954848" cy="2185574"/>
          </a:xfrm>
          <a:prstGeom prst="rect">
            <a:avLst/>
          </a:prstGeom>
          <a:ln w="38100">
            <a:solidFill>
              <a:srgbClr val="FF0000"/>
            </a:solidFill>
          </a:ln>
        </p:spPr>
      </p:pic>
    </p:spTree>
    <p:extLst>
      <p:ext uri="{BB962C8B-B14F-4D97-AF65-F5344CB8AC3E}">
        <p14:creationId xmlns:p14="http://schemas.microsoft.com/office/powerpoint/2010/main" val="244505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13</a:t>
            </a:fld>
            <a:endParaRPr lang="en-US" dirty="0"/>
          </a:p>
        </p:txBody>
      </p:sp>
      <p:sp>
        <p:nvSpPr>
          <p:cNvPr id="3" name="Title 2"/>
          <p:cNvSpPr>
            <a:spLocks noGrp="1"/>
          </p:cNvSpPr>
          <p:nvPr>
            <p:ph type="title"/>
          </p:nvPr>
        </p:nvSpPr>
        <p:spPr/>
        <p:txBody>
          <a:bodyPr/>
          <a:lstStyle/>
          <a:p>
            <a:r>
              <a:rPr lang="da-DK" dirty="0"/>
              <a:t>Queues / ”Kø”</a:t>
            </a:r>
          </a:p>
        </p:txBody>
      </p:sp>
      <p:sp>
        <p:nvSpPr>
          <p:cNvPr id="4" name="Text Placeholder 3"/>
          <p:cNvSpPr>
            <a:spLocks noGrp="1"/>
          </p:cNvSpPr>
          <p:nvPr>
            <p:ph type="body" sz="quarter" idx="12"/>
          </p:nvPr>
        </p:nvSpPr>
        <p:spPr>
          <a:xfrm>
            <a:off x="587375" y="2065337"/>
            <a:ext cx="6646498" cy="3703696"/>
          </a:xfrm>
        </p:spPr>
        <p:txBody>
          <a:bodyPr>
            <a:normAutofit/>
          </a:bodyPr>
          <a:lstStyle/>
          <a:p>
            <a:r>
              <a:rPr lang="da-DK" sz="2400" dirty="0"/>
              <a:t>En </a:t>
            </a:r>
            <a:r>
              <a:rPr lang="da-DK" sz="2400" b="1" dirty="0" err="1"/>
              <a:t>queue</a:t>
            </a:r>
            <a:r>
              <a:rPr lang="da-DK" sz="2400" dirty="0"/>
              <a:t> fungerer som f.eks. en kø af kunder som venter på at betale</a:t>
            </a:r>
          </a:p>
          <a:p>
            <a:r>
              <a:rPr lang="da-DK" sz="2400" dirty="0"/>
              <a:t>En </a:t>
            </a:r>
            <a:r>
              <a:rPr lang="da-DK" sz="2400" dirty="0" err="1"/>
              <a:t>queue</a:t>
            </a:r>
            <a:r>
              <a:rPr lang="da-DK" sz="2400" dirty="0"/>
              <a:t> implementerer en foruddefineret policy for </a:t>
            </a:r>
            <a:r>
              <a:rPr lang="da-DK" sz="2400" b="1" dirty="0" err="1"/>
              <a:t>insertion</a:t>
            </a:r>
            <a:r>
              <a:rPr lang="da-DK" sz="2400" dirty="0"/>
              <a:t> og </a:t>
            </a:r>
            <a:r>
              <a:rPr lang="da-DK" sz="2400" b="1" dirty="0" err="1"/>
              <a:t>deletion</a:t>
            </a:r>
            <a:r>
              <a:rPr lang="da-DK" sz="2400" dirty="0"/>
              <a:t> af elementer</a:t>
            </a:r>
          </a:p>
          <a:p>
            <a:r>
              <a:rPr lang="da-DK" sz="2400" b="1" dirty="0"/>
              <a:t>FIFO = First In, First Out</a:t>
            </a:r>
          </a:p>
          <a:p>
            <a:pPr lvl="1"/>
            <a:r>
              <a:rPr lang="da-DK" sz="2000" dirty="0" err="1"/>
              <a:t>Insertion</a:t>
            </a:r>
            <a:r>
              <a:rPr lang="da-DK" sz="2000" dirty="0"/>
              <a:t> sker på </a:t>
            </a:r>
            <a:r>
              <a:rPr lang="da-DK" sz="2000" dirty="0" err="1"/>
              <a:t>queuen’s</a:t>
            </a:r>
            <a:r>
              <a:rPr lang="da-DK" sz="2000" dirty="0"/>
              <a:t> </a:t>
            </a:r>
            <a:r>
              <a:rPr lang="da-DK" sz="2000" b="1" dirty="0" err="1"/>
              <a:t>tail</a:t>
            </a:r>
            <a:endParaRPr lang="da-DK" sz="2000" b="1" dirty="0"/>
          </a:p>
          <a:p>
            <a:pPr lvl="1"/>
            <a:r>
              <a:rPr lang="da-DK" sz="2000" dirty="0" err="1"/>
              <a:t>Deletion</a:t>
            </a:r>
            <a:r>
              <a:rPr lang="da-DK" sz="2000" dirty="0"/>
              <a:t> sker på </a:t>
            </a:r>
            <a:r>
              <a:rPr lang="da-DK" sz="2000" dirty="0" err="1"/>
              <a:t>queuen’s</a:t>
            </a:r>
            <a:r>
              <a:rPr lang="da-DK" sz="2000" dirty="0"/>
              <a:t> </a:t>
            </a:r>
            <a:r>
              <a:rPr lang="da-DK" sz="2000" b="1" dirty="0"/>
              <a:t>head</a:t>
            </a:r>
          </a:p>
        </p:txBody>
      </p:sp>
      <p:pic>
        <p:nvPicPr>
          <p:cNvPr id="3076" name="Picture 4" descr="Queue (abstract data typ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873" y="2464417"/>
            <a:ext cx="4351702" cy="28467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233873" y="2464417"/>
            <a:ext cx="1271773" cy="2228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10351697" y="3536831"/>
            <a:ext cx="1559657" cy="2128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65160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xit"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par>
                                <p:cTn id="26" presetID="1" presetClass="exit"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14</a:t>
            </a:fld>
            <a:endParaRPr lang="en-US" dirty="0"/>
          </a:p>
        </p:txBody>
      </p:sp>
      <p:sp>
        <p:nvSpPr>
          <p:cNvPr id="3" name="Title 2"/>
          <p:cNvSpPr>
            <a:spLocks noGrp="1"/>
          </p:cNvSpPr>
          <p:nvPr>
            <p:ph type="title"/>
          </p:nvPr>
        </p:nvSpPr>
        <p:spPr>
          <a:xfrm>
            <a:off x="587374" y="370290"/>
            <a:ext cx="7658268" cy="1474385"/>
          </a:xfrm>
        </p:spPr>
        <p:txBody>
          <a:bodyPr/>
          <a:lstStyle/>
          <a:p>
            <a:r>
              <a:rPr lang="da-DK" dirty="0"/>
              <a:t>Implementering af en Queue</a:t>
            </a:r>
          </a:p>
        </p:txBody>
      </p:sp>
      <p:sp>
        <p:nvSpPr>
          <p:cNvPr id="4" name="Text Placeholder 3"/>
          <p:cNvSpPr>
            <a:spLocks noGrp="1"/>
          </p:cNvSpPr>
          <p:nvPr>
            <p:ph type="body" sz="quarter" idx="12"/>
          </p:nvPr>
        </p:nvSpPr>
        <p:spPr/>
        <p:txBody>
          <a:bodyPr>
            <a:noAutofit/>
          </a:bodyPr>
          <a:lstStyle/>
          <a:p>
            <a:r>
              <a:rPr lang="da-DK" sz="2000" dirty="0" err="1"/>
              <a:t>Insertion</a:t>
            </a:r>
            <a:r>
              <a:rPr lang="da-DK" sz="2000" dirty="0"/>
              <a:t> og </a:t>
            </a:r>
            <a:r>
              <a:rPr lang="da-DK" sz="2000" dirty="0" err="1"/>
              <a:t>deletion</a:t>
            </a:r>
            <a:r>
              <a:rPr lang="da-DK" sz="2000" dirty="0"/>
              <a:t> i en </a:t>
            </a:r>
            <a:r>
              <a:rPr lang="da-DK" sz="2000" dirty="0" err="1"/>
              <a:t>queue</a:t>
            </a:r>
            <a:r>
              <a:rPr lang="da-DK" sz="2000" dirty="0"/>
              <a:t> kaldes </a:t>
            </a:r>
            <a:r>
              <a:rPr lang="da-DK" sz="2000" b="1" dirty="0" err="1"/>
              <a:t>enqueue</a:t>
            </a:r>
            <a:r>
              <a:rPr lang="da-DK" sz="2000" dirty="0"/>
              <a:t> og </a:t>
            </a:r>
            <a:r>
              <a:rPr lang="da-DK" sz="2000" b="1" dirty="0" err="1"/>
              <a:t>dequeue</a:t>
            </a:r>
            <a:endParaRPr lang="da-DK" sz="2000" dirty="0"/>
          </a:p>
          <a:p>
            <a:r>
              <a:rPr lang="da-DK" sz="2000" dirty="0"/>
              <a:t>Vi kan implementere en </a:t>
            </a:r>
            <a:r>
              <a:rPr lang="da-DK" sz="2000" dirty="0" err="1"/>
              <a:t>queue</a:t>
            </a:r>
            <a:r>
              <a:rPr lang="da-DK" sz="2000" dirty="0"/>
              <a:t> med </a:t>
            </a:r>
            <a:r>
              <a:rPr lang="da-DK" sz="2000" b="1" dirty="0"/>
              <a:t>op til n-1 elementer </a:t>
            </a:r>
            <a:r>
              <a:rPr lang="da-DK" sz="2000" dirty="0"/>
              <a:t>med en array </a:t>
            </a:r>
            <a:r>
              <a:rPr lang="da-DK" sz="2000" b="1" dirty="0"/>
              <a:t>Q[1…n]</a:t>
            </a:r>
          </a:p>
          <a:p>
            <a:r>
              <a:rPr lang="da-DK" sz="2000" dirty="0"/>
              <a:t>Arrayet har to attributter</a:t>
            </a:r>
          </a:p>
          <a:p>
            <a:pPr lvl="1"/>
            <a:r>
              <a:rPr lang="da-DK" sz="1800" b="1" dirty="0" err="1"/>
              <a:t>Q.head</a:t>
            </a:r>
            <a:r>
              <a:rPr lang="da-DK" sz="1800" dirty="0"/>
              <a:t> indekserer det ældste element</a:t>
            </a:r>
          </a:p>
          <a:p>
            <a:pPr lvl="1"/>
            <a:r>
              <a:rPr lang="da-DK" sz="1800" b="1" dirty="0" err="1"/>
              <a:t>Q.tail</a:t>
            </a:r>
            <a:r>
              <a:rPr lang="da-DK" sz="1800" dirty="0"/>
              <a:t> indekserer det neste ledige indeks</a:t>
            </a:r>
          </a:p>
          <a:p>
            <a:r>
              <a:rPr lang="da-DK" sz="2000" dirty="0"/>
              <a:t>Elementerne i køen findes i </a:t>
            </a:r>
            <a:r>
              <a:rPr lang="da-DK" sz="2000" b="1" dirty="0" err="1"/>
              <a:t>Q.head</a:t>
            </a:r>
            <a:r>
              <a:rPr lang="da-DK" sz="2000" b="1" dirty="0"/>
              <a:t>, Q.head+1, …, Q.tail-1</a:t>
            </a:r>
            <a:r>
              <a:rPr lang="da-DK" sz="2000" dirty="0"/>
              <a:t>, hvor vi så har en ”</a:t>
            </a:r>
            <a:r>
              <a:rPr lang="da-DK" sz="2000" dirty="0" err="1"/>
              <a:t>wrap-around</a:t>
            </a:r>
            <a:r>
              <a:rPr lang="da-DK" sz="2000" dirty="0"/>
              <a:t>”</a:t>
            </a:r>
          </a:p>
          <a:p>
            <a:pPr lvl="1"/>
            <a:r>
              <a:rPr lang="da-DK" sz="1800" dirty="0"/>
              <a:t>Indeks 1 efterfølger indeks n</a:t>
            </a:r>
          </a:p>
        </p:txBody>
      </p:sp>
    </p:spTree>
    <p:extLst>
      <p:ext uri="{BB962C8B-B14F-4D97-AF65-F5344CB8AC3E}">
        <p14:creationId xmlns:p14="http://schemas.microsoft.com/office/powerpoint/2010/main" val="210359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15</a:t>
            </a:fld>
            <a:endParaRPr lang="en-US" dirty="0"/>
          </a:p>
        </p:txBody>
      </p:sp>
      <p:sp>
        <p:nvSpPr>
          <p:cNvPr id="3" name="Title 2"/>
          <p:cNvSpPr>
            <a:spLocks noGrp="1"/>
          </p:cNvSpPr>
          <p:nvPr>
            <p:ph type="title"/>
          </p:nvPr>
        </p:nvSpPr>
        <p:spPr>
          <a:xfrm>
            <a:off x="587374" y="370290"/>
            <a:ext cx="8075363" cy="1474385"/>
          </a:xfrm>
        </p:spPr>
        <p:txBody>
          <a:bodyPr/>
          <a:lstStyle/>
          <a:p>
            <a:r>
              <a:rPr lang="da-DK" dirty="0"/>
              <a:t>Mulige queue-</a:t>
            </a:r>
            <a:br>
              <a:rPr lang="da-DK" dirty="0"/>
            </a:br>
            <a:r>
              <a:rPr lang="da-DK" dirty="0"/>
              <a:t>konfigurationer</a:t>
            </a:r>
          </a:p>
        </p:txBody>
      </p:sp>
      <p:pic>
        <p:nvPicPr>
          <p:cNvPr id="5" name="Picture 4"/>
          <p:cNvPicPr>
            <a:picLocks noChangeAspect="1"/>
          </p:cNvPicPr>
          <p:nvPr/>
        </p:nvPicPr>
        <p:blipFill rotWithShape="1">
          <a:blip r:embed="rId2"/>
          <a:srcRect b="1355"/>
          <a:stretch/>
        </p:blipFill>
        <p:spPr>
          <a:xfrm>
            <a:off x="4769268" y="370290"/>
            <a:ext cx="6444164" cy="6234473"/>
          </a:xfrm>
          <a:prstGeom prst="rect">
            <a:avLst/>
          </a:prstGeom>
        </p:spPr>
      </p:pic>
      <p:sp>
        <p:nvSpPr>
          <p:cNvPr id="6" name="Text Placeholder 3"/>
          <p:cNvSpPr>
            <a:spLocks noGrp="1"/>
          </p:cNvSpPr>
          <p:nvPr>
            <p:ph type="body" sz="quarter" idx="12"/>
          </p:nvPr>
        </p:nvSpPr>
        <p:spPr>
          <a:xfrm>
            <a:off x="587375" y="2065337"/>
            <a:ext cx="4181893" cy="3870242"/>
          </a:xfrm>
        </p:spPr>
        <p:txBody>
          <a:bodyPr>
            <a:normAutofit/>
          </a:bodyPr>
          <a:lstStyle/>
          <a:p>
            <a:r>
              <a:rPr lang="da-DK" sz="2400" b="1" dirty="0"/>
              <a:t>Bemærk </a:t>
            </a:r>
            <a:r>
              <a:rPr lang="da-DK" sz="2400" b="1" dirty="0" err="1"/>
              <a:t>wrap-around</a:t>
            </a:r>
            <a:endParaRPr lang="da-DK" sz="2400" b="1" dirty="0"/>
          </a:p>
        </p:txBody>
      </p:sp>
      <p:sp>
        <p:nvSpPr>
          <p:cNvPr id="7" name="Rectangle 6"/>
          <p:cNvSpPr/>
          <p:nvPr/>
        </p:nvSpPr>
        <p:spPr>
          <a:xfrm>
            <a:off x="4293968" y="2608728"/>
            <a:ext cx="6678832" cy="1993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4642813" y="4601870"/>
            <a:ext cx="6140206" cy="2256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52545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16</a:t>
            </a:fld>
            <a:endParaRPr lang="en-US" dirty="0"/>
          </a:p>
        </p:txBody>
      </p:sp>
      <p:sp>
        <p:nvSpPr>
          <p:cNvPr id="3" name="Title 2"/>
          <p:cNvSpPr>
            <a:spLocks noGrp="1"/>
          </p:cNvSpPr>
          <p:nvPr>
            <p:ph type="title"/>
          </p:nvPr>
        </p:nvSpPr>
        <p:spPr/>
        <p:txBody>
          <a:bodyPr/>
          <a:lstStyle/>
          <a:p>
            <a:r>
              <a:rPr lang="da-DK" dirty="0"/>
              <a:t>Operationer på Queues</a:t>
            </a:r>
          </a:p>
        </p:txBody>
      </p:sp>
      <p:sp>
        <p:nvSpPr>
          <p:cNvPr id="4" name="Text Placeholder 3"/>
          <p:cNvSpPr>
            <a:spLocks noGrp="1"/>
          </p:cNvSpPr>
          <p:nvPr>
            <p:ph type="body" sz="quarter" idx="12"/>
          </p:nvPr>
        </p:nvSpPr>
        <p:spPr>
          <a:xfrm>
            <a:off x="587375" y="2065337"/>
            <a:ext cx="5412372" cy="3703696"/>
          </a:xfrm>
        </p:spPr>
        <p:txBody>
          <a:bodyPr>
            <a:normAutofit/>
          </a:bodyPr>
          <a:lstStyle/>
          <a:p>
            <a:r>
              <a:rPr lang="da-DK" sz="2400" dirty="0" err="1"/>
              <a:t>Enqueue</a:t>
            </a:r>
            <a:r>
              <a:rPr lang="da-DK" sz="2400" dirty="0"/>
              <a:t>(Q, x)</a:t>
            </a:r>
          </a:p>
          <a:p>
            <a:pPr lvl="1"/>
            <a:r>
              <a:rPr lang="da-DK" sz="2000" dirty="0"/>
              <a:t>Indsæt elementet på den næste ledige plads</a:t>
            </a:r>
          </a:p>
          <a:p>
            <a:pPr lvl="1"/>
            <a:r>
              <a:rPr lang="da-DK" sz="2000" dirty="0"/>
              <a:t>Opdater </a:t>
            </a:r>
            <a:r>
              <a:rPr lang="da-DK" sz="2000" b="1" dirty="0" err="1"/>
              <a:t>tail</a:t>
            </a:r>
            <a:endParaRPr lang="da-DK" sz="2000" dirty="0"/>
          </a:p>
          <a:p>
            <a:r>
              <a:rPr lang="da-DK" sz="2400" dirty="0" err="1"/>
              <a:t>Dequeue</a:t>
            </a:r>
            <a:r>
              <a:rPr lang="da-DK" sz="2400" dirty="0"/>
              <a:t>(Q)</a:t>
            </a:r>
          </a:p>
          <a:p>
            <a:pPr lvl="1"/>
            <a:r>
              <a:rPr lang="da-DK" sz="2000" dirty="0"/>
              <a:t>Sæt elementet vi vil returnere i x</a:t>
            </a:r>
          </a:p>
          <a:p>
            <a:pPr lvl="1"/>
            <a:r>
              <a:rPr lang="da-DK" sz="2000" dirty="0"/>
              <a:t>Opdater </a:t>
            </a:r>
            <a:r>
              <a:rPr lang="da-DK" sz="2000" b="1" dirty="0"/>
              <a:t>head</a:t>
            </a:r>
          </a:p>
          <a:p>
            <a:pPr lvl="1"/>
            <a:r>
              <a:rPr lang="da-DK" sz="2000" dirty="0"/>
              <a:t>Returner elementet som var på </a:t>
            </a:r>
            <a:r>
              <a:rPr lang="da-DK" sz="2000" b="1" dirty="0"/>
              <a:t>head</a:t>
            </a:r>
          </a:p>
        </p:txBody>
      </p:sp>
      <p:pic>
        <p:nvPicPr>
          <p:cNvPr id="5" name="Picture 4"/>
          <p:cNvPicPr>
            <a:picLocks noChangeAspect="1"/>
          </p:cNvPicPr>
          <p:nvPr/>
        </p:nvPicPr>
        <p:blipFill>
          <a:blip r:embed="rId2"/>
          <a:stretch>
            <a:fillRect/>
          </a:stretch>
        </p:blipFill>
        <p:spPr>
          <a:xfrm>
            <a:off x="7031956" y="820387"/>
            <a:ext cx="4095750" cy="2085975"/>
          </a:xfrm>
          <a:prstGeom prst="rect">
            <a:avLst/>
          </a:prstGeom>
          <a:ln w="38100">
            <a:solidFill>
              <a:srgbClr val="FF0000"/>
            </a:solidFill>
          </a:ln>
        </p:spPr>
      </p:pic>
      <p:pic>
        <p:nvPicPr>
          <p:cNvPr id="6" name="Picture 5"/>
          <p:cNvPicPr>
            <a:picLocks noChangeAspect="1"/>
          </p:cNvPicPr>
          <p:nvPr/>
        </p:nvPicPr>
        <p:blipFill>
          <a:blip r:embed="rId3"/>
          <a:stretch>
            <a:fillRect/>
          </a:stretch>
        </p:blipFill>
        <p:spPr>
          <a:xfrm>
            <a:off x="6977437" y="3428999"/>
            <a:ext cx="4362450" cy="2466975"/>
          </a:xfrm>
          <a:prstGeom prst="rect">
            <a:avLst/>
          </a:prstGeom>
          <a:ln w="38100">
            <a:solidFill>
              <a:srgbClr val="FF0000"/>
            </a:solidFill>
          </a:ln>
        </p:spPr>
      </p:pic>
    </p:spTree>
    <p:extLst>
      <p:ext uri="{BB962C8B-B14F-4D97-AF65-F5344CB8AC3E}">
        <p14:creationId xmlns:p14="http://schemas.microsoft.com/office/powerpoint/2010/main" val="295772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17</a:t>
            </a:fld>
            <a:endParaRPr lang="en-US" dirty="0"/>
          </a:p>
        </p:txBody>
      </p:sp>
      <p:sp>
        <p:nvSpPr>
          <p:cNvPr id="3" name="Title 2"/>
          <p:cNvSpPr>
            <a:spLocks noGrp="1"/>
          </p:cNvSpPr>
          <p:nvPr>
            <p:ph type="title"/>
          </p:nvPr>
        </p:nvSpPr>
        <p:spPr/>
        <p:txBody>
          <a:bodyPr/>
          <a:lstStyle/>
          <a:p>
            <a:r>
              <a:rPr lang="da-DK" dirty="0"/>
              <a:t>Operationer på Queues: </a:t>
            </a:r>
            <a:br>
              <a:rPr lang="da-DK" dirty="0"/>
            </a:br>
            <a:r>
              <a:rPr lang="da-DK" dirty="0"/>
              <a:t>Eksempel</a:t>
            </a:r>
          </a:p>
        </p:txBody>
      </p:sp>
      <p:sp>
        <p:nvSpPr>
          <p:cNvPr id="4" name="Text Placeholder 3"/>
          <p:cNvSpPr>
            <a:spLocks noGrp="1"/>
          </p:cNvSpPr>
          <p:nvPr>
            <p:ph type="body" sz="quarter" idx="12"/>
          </p:nvPr>
        </p:nvSpPr>
        <p:spPr>
          <a:xfrm>
            <a:off x="587375" y="2438399"/>
            <a:ext cx="2831686" cy="3330633"/>
          </a:xfrm>
        </p:spPr>
        <p:txBody>
          <a:bodyPr>
            <a:normAutofit/>
          </a:bodyPr>
          <a:lstStyle/>
          <a:p>
            <a:r>
              <a:rPr lang="da-DK" sz="2400" dirty="0"/>
              <a:t>Vi har </a:t>
            </a:r>
            <a:r>
              <a:rPr lang="da-DK" sz="2400" dirty="0" err="1"/>
              <a:t>queuen</a:t>
            </a:r>
            <a:endParaRPr lang="da-DK" sz="2400" dirty="0"/>
          </a:p>
          <a:p>
            <a:r>
              <a:rPr lang="da-DK" sz="2400" dirty="0"/>
              <a:t>Efter</a:t>
            </a:r>
          </a:p>
          <a:p>
            <a:pPr lvl="1"/>
            <a:r>
              <a:rPr lang="da-DK" sz="2000" dirty="0" err="1"/>
              <a:t>Enqueue</a:t>
            </a:r>
            <a:r>
              <a:rPr lang="da-DK" sz="2000" dirty="0"/>
              <a:t>(Q, 17)</a:t>
            </a:r>
          </a:p>
          <a:p>
            <a:pPr lvl="1"/>
            <a:r>
              <a:rPr lang="da-DK" sz="2000" dirty="0" err="1"/>
              <a:t>Enqueue</a:t>
            </a:r>
            <a:r>
              <a:rPr lang="da-DK" sz="2000" dirty="0"/>
              <a:t>(Q, 3)</a:t>
            </a:r>
          </a:p>
          <a:p>
            <a:pPr lvl="1"/>
            <a:r>
              <a:rPr lang="da-DK" sz="2000" dirty="0" err="1"/>
              <a:t>Enqueue</a:t>
            </a:r>
            <a:r>
              <a:rPr lang="da-DK" sz="2000" dirty="0"/>
              <a:t>(Q, 5)</a:t>
            </a:r>
          </a:p>
          <a:p>
            <a:r>
              <a:rPr lang="da-DK" sz="2400" dirty="0"/>
              <a:t>Efter </a:t>
            </a:r>
            <a:r>
              <a:rPr lang="da-DK" sz="2400" dirty="0" err="1"/>
              <a:t>Dequeue</a:t>
            </a:r>
            <a:r>
              <a:rPr lang="da-DK" sz="2400" dirty="0"/>
              <a:t>(Q)</a:t>
            </a:r>
          </a:p>
          <a:p>
            <a:endParaRPr lang="da-DK" sz="2400" dirty="0"/>
          </a:p>
        </p:txBody>
      </p:sp>
      <p:pic>
        <p:nvPicPr>
          <p:cNvPr id="5" name="Picture 4"/>
          <p:cNvPicPr>
            <a:picLocks noChangeAspect="1"/>
          </p:cNvPicPr>
          <p:nvPr/>
        </p:nvPicPr>
        <p:blipFill>
          <a:blip r:embed="rId2"/>
          <a:stretch>
            <a:fillRect/>
          </a:stretch>
        </p:blipFill>
        <p:spPr>
          <a:xfrm>
            <a:off x="8781624" y="382161"/>
            <a:ext cx="2871602" cy="1462514"/>
          </a:xfrm>
          <a:prstGeom prst="rect">
            <a:avLst/>
          </a:prstGeom>
          <a:ln w="38100">
            <a:solidFill>
              <a:srgbClr val="FF0000"/>
            </a:solidFill>
          </a:ln>
        </p:spPr>
      </p:pic>
      <p:pic>
        <p:nvPicPr>
          <p:cNvPr id="6" name="Picture 5"/>
          <p:cNvPicPr>
            <a:picLocks noChangeAspect="1"/>
          </p:cNvPicPr>
          <p:nvPr/>
        </p:nvPicPr>
        <p:blipFill>
          <a:blip r:embed="rId3"/>
          <a:stretch>
            <a:fillRect/>
          </a:stretch>
        </p:blipFill>
        <p:spPr>
          <a:xfrm>
            <a:off x="8781624" y="2055737"/>
            <a:ext cx="3019023" cy="1707264"/>
          </a:xfrm>
          <a:prstGeom prst="rect">
            <a:avLst/>
          </a:prstGeom>
          <a:ln w="38100">
            <a:solidFill>
              <a:srgbClr val="FF0000"/>
            </a:solidFill>
          </a:ln>
        </p:spPr>
      </p:pic>
      <p:pic>
        <p:nvPicPr>
          <p:cNvPr id="7" name="Picture 6"/>
          <p:cNvPicPr>
            <a:picLocks noChangeAspect="1"/>
          </p:cNvPicPr>
          <p:nvPr/>
        </p:nvPicPr>
        <p:blipFill>
          <a:blip r:embed="rId4"/>
          <a:stretch>
            <a:fillRect/>
          </a:stretch>
        </p:blipFill>
        <p:spPr>
          <a:xfrm>
            <a:off x="4261450" y="1042425"/>
            <a:ext cx="4463235" cy="5738445"/>
          </a:xfrm>
          <a:prstGeom prst="rect">
            <a:avLst/>
          </a:prstGeom>
        </p:spPr>
      </p:pic>
      <p:sp>
        <p:nvSpPr>
          <p:cNvPr id="8" name="Rectangle 7"/>
          <p:cNvSpPr/>
          <p:nvPr/>
        </p:nvSpPr>
        <p:spPr>
          <a:xfrm>
            <a:off x="3606370" y="2438399"/>
            <a:ext cx="5118315" cy="2564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3790121" y="4728049"/>
            <a:ext cx="5069331" cy="2052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15703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18</a:t>
            </a:fld>
            <a:endParaRPr lang="en-US" dirty="0"/>
          </a:p>
        </p:txBody>
      </p:sp>
      <p:sp>
        <p:nvSpPr>
          <p:cNvPr id="3" name="Title 2"/>
          <p:cNvSpPr>
            <a:spLocks noGrp="1"/>
          </p:cNvSpPr>
          <p:nvPr>
            <p:ph type="title"/>
          </p:nvPr>
        </p:nvSpPr>
        <p:spPr>
          <a:xfrm>
            <a:off x="587374" y="370290"/>
            <a:ext cx="7678802" cy="1474385"/>
          </a:xfrm>
        </p:spPr>
        <p:txBody>
          <a:bodyPr/>
          <a:lstStyle/>
          <a:p>
            <a:r>
              <a:rPr lang="da-DK" dirty="0"/>
              <a:t>Case Time – Arbejde til 09:25</a:t>
            </a:r>
            <a:br>
              <a:rPr lang="da-DK" dirty="0"/>
            </a:br>
            <a:endParaRPr lang="da-DK" dirty="0"/>
          </a:p>
        </p:txBody>
      </p:sp>
      <p:sp>
        <p:nvSpPr>
          <p:cNvPr id="4" name="Text Placeholder 3"/>
          <p:cNvSpPr>
            <a:spLocks noGrp="1"/>
          </p:cNvSpPr>
          <p:nvPr>
            <p:ph type="body" sz="quarter" idx="12"/>
          </p:nvPr>
        </p:nvSpPr>
        <p:spPr>
          <a:xfrm>
            <a:off x="587375" y="2065337"/>
            <a:ext cx="5508625" cy="3703696"/>
          </a:xfrm>
        </p:spPr>
        <p:txBody>
          <a:bodyPr>
            <a:normAutofit/>
          </a:bodyPr>
          <a:lstStyle/>
          <a:p>
            <a:r>
              <a:rPr lang="da-DK" sz="2000" dirty="0"/>
              <a:t>Dagens funktion for case-gruppedannelse: </a:t>
            </a:r>
          </a:p>
          <a:p>
            <a:pPr lvl="1"/>
            <a:r>
              <a:rPr lang="da-DK" sz="1800" dirty="0"/>
              <a:t>Vidensdeling på tværs af grupper</a:t>
            </a:r>
          </a:p>
          <a:p>
            <a:r>
              <a:rPr lang="da-DK" sz="2000" dirty="0"/>
              <a:t>Svar via Google Forms</a:t>
            </a:r>
          </a:p>
          <a:p>
            <a:pPr lvl="1"/>
            <a:r>
              <a:rPr lang="da-DK" sz="1800" dirty="0" err="1"/>
              <a:t>Ett</a:t>
            </a:r>
            <a:r>
              <a:rPr lang="da-DK" sz="1800" dirty="0"/>
              <a:t> svar per gruppe</a:t>
            </a:r>
          </a:p>
        </p:txBody>
      </p:sp>
      <p:sp>
        <p:nvSpPr>
          <p:cNvPr id="5" name="Text Placeholder 3">
            <a:extLst>
              <a:ext uri="{FF2B5EF4-FFF2-40B4-BE49-F238E27FC236}">
                <a16:creationId xmlns:a16="http://schemas.microsoft.com/office/drawing/2014/main" id="{641E054F-4598-428B-BF46-AD44E0D66064}"/>
              </a:ext>
            </a:extLst>
          </p:cNvPr>
          <p:cNvSpPr txBox="1">
            <a:spLocks/>
          </p:cNvSpPr>
          <p:nvPr/>
        </p:nvSpPr>
        <p:spPr>
          <a:xfrm>
            <a:off x="5695950" y="1581388"/>
            <a:ext cx="6320790" cy="1425634"/>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400" b="1" dirty="0" err="1"/>
              <a:t>gr.nummer</a:t>
            </a:r>
            <a:r>
              <a:rPr lang="da-DK" sz="2400" b="1" dirty="0"/>
              <a:t> = fødselsmåned  % 6</a:t>
            </a:r>
            <a:br>
              <a:rPr lang="da-DK" sz="2400" b="1" dirty="0"/>
            </a:br>
            <a:r>
              <a:rPr lang="da-DK" sz="2400" b="1" dirty="0"/>
              <a:t>(Januar = 1, December = 12)</a:t>
            </a:r>
          </a:p>
        </p:txBody>
      </p:sp>
      <p:sp>
        <p:nvSpPr>
          <p:cNvPr id="6" name="Text Placeholder 3">
            <a:extLst>
              <a:ext uri="{FF2B5EF4-FFF2-40B4-BE49-F238E27FC236}">
                <a16:creationId xmlns:a16="http://schemas.microsoft.com/office/drawing/2014/main" id="{05F9C345-1351-4107-A205-A8B7AA84B34A}"/>
              </a:ext>
            </a:extLst>
          </p:cNvPr>
          <p:cNvSpPr txBox="1">
            <a:spLocks/>
          </p:cNvSpPr>
          <p:nvPr/>
        </p:nvSpPr>
        <p:spPr>
          <a:xfrm>
            <a:off x="873109" y="5324795"/>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8000" dirty="0"/>
              <a:t>tinyurl.com/alg-f05-case1</a:t>
            </a:r>
          </a:p>
        </p:txBody>
      </p:sp>
      <p:pic>
        <p:nvPicPr>
          <p:cNvPr id="7" name="Picture 6" descr="A person and person&#10;&#10;Description automatically generated with medium confidence">
            <a:extLst>
              <a:ext uri="{FF2B5EF4-FFF2-40B4-BE49-F238E27FC236}">
                <a16:creationId xmlns:a16="http://schemas.microsoft.com/office/drawing/2014/main" id="{BADAFD49-0A6C-4C7D-A04D-EC0D53B46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310" y="2514679"/>
            <a:ext cx="5387483" cy="3052907"/>
          </a:xfrm>
          <a:prstGeom prst="rect">
            <a:avLst/>
          </a:prstGeom>
        </p:spPr>
      </p:pic>
    </p:spTree>
    <p:extLst>
      <p:ext uri="{BB962C8B-B14F-4D97-AF65-F5344CB8AC3E}">
        <p14:creationId xmlns:p14="http://schemas.microsoft.com/office/powerpoint/2010/main" val="37984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19</a:t>
            </a:fld>
            <a:endParaRPr lang="en-US" dirty="0"/>
          </a:p>
        </p:txBody>
      </p:sp>
      <p:sp>
        <p:nvSpPr>
          <p:cNvPr id="3" name="Title 2"/>
          <p:cNvSpPr>
            <a:spLocks noGrp="1"/>
          </p:cNvSpPr>
          <p:nvPr>
            <p:ph type="title"/>
          </p:nvPr>
        </p:nvSpPr>
        <p:spPr>
          <a:xfrm>
            <a:off x="180873" y="4530"/>
            <a:ext cx="8428289" cy="1474385"/>
          </a:xfrm>
        </p:spPr>
        <p:txBody>
          <a:bodyPr/>
          <a:lstStyle/>
          <a:p>
            <a:r>
              <a:rPr lang="da-DK" dirty="0" err="1"/>
              <a:t>SuperCase</a:t>
            </a:r>
            <a:r>
              <a:rPr lang="da-DK" dirty="0"/>
              <a:t> – 35 min – </a:t>
            </a:r>
            <a:br>
              <a:rPr lang="da-DK" dirty="0"/>
            </a:br>
            <a:r>
              <a:rPr lang="da-DK" dirty="0"/>
              <a:t>Arbejde til 09:25</a:t>
            </a:r>
            <a:br>
              <a:rPr lang="da-DK" dirty="0"/>
            </a:br>
            <a:r>
              <a:rPr lang="da-DK" dirty="0"/>
              <a:t>Pause til 09:35</a:t>
            </a:r>
          </a:p>
        </p:txBody>
      </p:sp>
      <p:sp>
        <p:nvSpPr>
          <p:cNvPr id="4" name="Text Placeholder 3"/>
          <p:cNvSpPr>
            <a:spLocks noGrp="1"/>
          </p:cNvSpPr>
          <p:nvPr>
            <p:ph type="body" sz="quarter" idx="12"/>
          </p:nvPr>
        </p:nvSpPr>
        <p:spPr>
          <a:xfrm>
            <a:off x="465826" y="1789611"/>
            <a:ext cx="7901797" cy="4887234"/>
          </a:xfrm>
        </p:spPr>
        <p:txBody>
          <a:bodyPr>
            <a:normAutofit lnSpcReduction="10000"/>
          </a:bodyPr>
          <a:lstStyle/>
          <a:p>
            <a:r>
              <a:rPr lang="da-DK" dirty="0"/>
              <a:t>Hvordan undersøger vi om en </a:t>
            </a:r>
            <a:r>
              <a:rPr lang="da-DK" dirty="0" err="1"/>
              <a:t>queue</a:t>
            </a:r>
            <a:r>
              <a:rPr lang="da-DK" dirty="0"/>
              <a:t> er tom eller fuld? </a:t>
            </a:r>
          </a:p>
          <a:p>
            <a:r>
              <a:rPr lang="da-DK" dirty="0"/>
              <a:t>Hvornår har vi </a:t>
            </a:r>
            <a:r>
              <a:rPr lang="da-DK" dirty="0" err="1"/>
              <a:t>overflow</a:t>
            </a:r>
            <a:r>
              <a:rPr lang="da-DK" dirty="0"/>
              <a:t> i en </a:t>
            </a:r>
            <a:r>
              <a:rPr lang="da-DK" dirty="0" err="1"/>
              <a:t>queue</a:t>
            </a:r>
            <a:r>
              <a:rPr lang="da-DK" dirty="0"/>
              <a:t>, og hvilket problem kan dette give?</a:t>
            </a:r>
          </a:p>
          <a:p>
            <a:r>
              <a:rPr lang="da-DK" dirty="0"/>
              <a:t>Hvornår har vi </a:t>
            </a:r>
            <a:r>
              <a:rPr lang="da-DK" dirty="0" err="1"/>
              <a:t>underflow</a:t>
            </a:r>
            <a:r>
              <a:rPr lang="da-DK" dirty="0"/>
              <a:t> i en </a:t>
            </a:r>
            <a:r>
              <a:rPr lang="da-DK" dirty="0" err="1"/>
              <a:t>queue</a:t>
            </a:r>
            <a:r>
              <a:rPr lang="da-DK" dirty="0"/>
              <a:t>, og hvilket problem kan dette give? </a:t>
            </a:r>
          </a:p>
          <a:p>
            <a:r>
              <a:rPr lang="da-DK" dirty="0"/>
              <a:t>Hvordan ved </a:t>
            </a:r>
            <a:r>
              <a:rPr lang="da-DK" dirty="0" err="1"/>
              <a:t>queuen</a:t>
            </a:r>
            <a:r>
              <a:rPr lang="da-DK" dirty="0"/>
              <a:t> hvornår den skal gøre en ”</a:t>
            </a:r>
            <a:r>
              <a:rPr lang="da-DK" dirty="0" err="1"/>
              <a:t>wrap-around</a:t>
            </a:r>
            <a:r>
              <a:rPr lang="da-DK" dirty="0"/>
              <a:t>”?</a:t>
            </a:r>
          </a:p>
          <a:p>
            <a:r>
              <a:rPr lang="da-DK" dirty="0"/>
              <a:t>Hvordan ved man hvor mange elementer der er i en </a:t>
            </a:r>
            <a:r>
              <a:rPr lang="da-DK" dirty="0" err="1"/>
              <a:t>queue</a:t>
            </a:r>
            <a:r>
              <a:rPr lang="da-DK" dirty="0"/>
              <a:t>?</a:t>
            </a:r>
          </a:p>
          <a:p>
            <a:r>
              <a:rPr lang="da-DK" dirty="0"/>
              <a:t>I arbejder som ingeniører for et selskab, der har et kø-system for en kundeservice implementeret med en Queue. Selskabet har bestemt sig for at give enkelte kunder en ”guld”-status, hvilket betyder at de skal få prioritet i kundeservice, og komme først i køen. </a:t>
            </a:r>
            <a:r>
              <a:rPr lang="da-DK" dirty="0" err="1"/>
              <a:t>CEOen</a:t>
            </a:r>
            <a:r>
              <a:rPr lang="da-DK" dirty="0"/>
              <a:t> elsker desværre Queues, så i må ikke ændre på selve datastrukturen. Hvordan kan i løse dette, og indsætte noget længst frem i en Queue? Skriv pseudokode for en procedure </a:t>
            </a:r>
            <a:r>
              <a:rPr lang="da-DK" dirty="0" err="1"/>
              <a:t>Priority-Enqueue</a:t>
            </a:r>
            <a:r>
              <a:rPr lang="da-DK" dirty="0"/>
              <a:t>(Q, x) der gør dette. Husk at tage højde for </a:t>
            </a:r>
            <a:r>
              <a:rPr lang="da-DK" dirty="0" err="1"/>
              <a:t>wrap-around</a:t>
            </a:r>
            <a:r>
              <a:rPr lang="da-DK" dirty="0"/>
              <a:t>.</a:t>
            </a:r>
          </a:p>
          <a:p>
            <a:r>
              <a:rPr lang="da-DK" dirty="0"/>
              <a:t>Kan i se nogen praktiske problemer med løsningen? Hvad sker der hvis flere ”guldkunder” ringer efter hinanden?</a:t>
            </a:r>
          </a:p>
        </p:txBody>
      </p:sp>
      <p:pic>
        <p:nvPicPr>
          <p:cNvPr id="5" name="Picture 4"/>
          <p:cNvPicPr>
            <a:picLocks noChangeAspect="1"/>
          </p:cNvPicPr>
          <p:nvPr/>
        </p:nvPicPr>
        <p:blipFill>
          <a:blip r:embed="rId2"/>
          <a:stretch>
            <a:fillRect/>
          </a:stretch>
        </p:blipFill>
        <p:spPr>
          <a:xfrm>
            <a:off x="8609162" y="2907985"/>
            <a:ext cx="3582838" cy="1824748"/>
          </a:xfrm>
          <a:prstGeom prst="rect">
            <a:avLst/>
          </a:prstGeom>
          <a:ln w="38100">
            <a:solidFill>
              <a:srgbClr val="FF0000"/>
            </a:solidFill>
          </a:ln>
        </p:spPr>
      </p:pic>
      <p:pic>
        <p:nvPicPr>
          <p:cNvPr id="6" name="Picture 5"/>
          <p:cNvPicPr>
            <a:picLocks noChangeAspect="1"/>
          </p:cNvPicPr>
          <p:nvPr/>
        </p:nvPicPr>
        <p:blipFill>
          <a:blip r:embed="rId3"/>
          <a:stretch>
            <a:fillRect/>
          </a:stretch>
        </p:blipFill>
        <p:spPr>
          <a:xfrm>
            <a:off x="8609162" y="4831897"/>
            <a:ext cx="3582838" cy="2026103"/>
          </a:xfrm>
          <a:prstGeom prst="rect">
            <a:avLst/>
          </a:prstGeom>
          <a:ln w="38100">
            <a:solidFill>
              <a:srgbClr val="FF0000"/>
            </a:solidFill>
          </a:ln>
        </p:spPr>
      </p:pic>
      <p:pic>
        <p:nvPicPr>
          <p:cNvPr id="5122" name="Picture 2" descr="Line Up GIF - LineUp Line CuttingTheLine GIF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63441" y="104439"/>
            <a:ext cx="4807789" cy="2704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60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a:t>
            </a:fld>
            <a:endParaRPr lang="en-US" dirty="0"/>
          </a:p>
        </p:txBody>
      </p:sp>
      <p:sp>
        <p:nvSpPr>
          <p:cNvPr id="3" name="Title 2"/>
          <p:cNvSpPr>
            <a:spLocks noGrp="1"/>
          </p:cNvSpPr>
          <p:nvPr>
            <p:ph type="title"/>
          </p:nvPr>
        </p:nvSpPr>
        <p:spPr/>
        <p:txBody>
          <a:bodyPr/>
          <a:lstStyle/>
          <a:p>
            <a:r>
              <a:rPr lang="da-DK" dirty="0"/>
              <a:t>Opdateringer</a:t>
            </a:r>
          </a:p>
        </p:txBody>
      </p:sp>
      <p:sp>
        <p:nvSpPr>
          <p:cNvPr id="4" name="Text Placeholder 3"/>
          <p:cNvSpPr>
            <a:spLocks noGrp="1"/>
          </p:cNvSpPr>
          <p:nvPr>
            <p:ph type="body" sz="quarter" idx="12"/>
          </p:nvPr>
        </p:nvSpPr>
        <p:spPr>
          <a:xfrm>
            <a:off x="587375" y="1441342"/>
            <a:ext cx="6824078" cy="4661075"/>
          </a:xfrm>
        </p:spPr>
        <p:txBody>
          <a:bodyPr>
            <a:normAutofit/>
          </a:bodyPr>
          <a:lstStyle/>
          <a:p>
            <a:r>
              <a:rPr lang="da-DK" sz="2400" dirty="0"/>
              <a:t>Fra evalueringer:</a:t>
            </a:r>
          </a:p>
          <a:p>
            <a:pPr lvl="1"/>
            <a:r>
              <a:rPr lang="da-DK" sz="2000" dirty="0"/>
              <a:t>Tit for lidt tid til cases</a:t>
            </a:r>
          </a:p>
          <a:p>
            <a:pPr lvl="1"/>
            <a:r>
              <a:rPr lang="da-DK" sz="2000" dirty="0"/>
              <a:t>Eksperiment med en længere case (35 min)</a:t>
            </a:r>
          </a:p>
          <a:p>
            <a:pPr lvl="1"/>
            <a:r>
              <a:rPr lang="da-DK" sz="2000" dirty="0"/>
              <a:t>Ingen flere snydespørgsmål :)</a:t>
            </a:r>
          </a:p>
          <a:p>
            <a:r>
              <a:rPr lang="da-DK" sz="2200" dirty="0"/>
              <a:t>I morgen:</a:t>
            </a:r>
          </a:p>
          <a:p>
            <a:pPr lvl="1"/>
            <a:r>
              <a:rPr lang="da-DK" sz="2000" dirty="0"/>
              <a:t>Self </a:t>
            </a:r>
            <a:r>
              <a:rPr lang="da-DK" sz="2000" dirty="0" err="1"/>
              <a:t>Study</a:t>
            </a:r>
            <a:r>
              <a:rPr lang="da-DK" sz="2000" dirty="0"/>
              <a:t> 1, </a:t>
            </a:r>
            <a:r>
              <a:rPr lang="da-DK" sz="2000" b="1" dirty="0"/>
              <a:t>start kl. 08:30</a:t>
            </a:r>
            <a:endParaRPr lang="da-DK" sz="2000" dirty="0"/>
          </a:p>
          <a:p>
            <a:pPr lvl="1"/>
            <a:r>
              <a:rPr lang="da-DK" sz="2000" dirty="0"/>
              <a:t>Obs., </a:t>
            </a:r>
            <a:r>
              <a:rPr lang="da-DK" sz="2000" b="1" dirty="0"/>
              <a:t>lokale 2.3.124</a:t>
            </a:r>
          </a:p>
          <a:p>
            <a:pPr lvl="1"/>
            <a:r>
              <a:rPr lang="da-DK" sz="2000" dirty="0"/>
              <a:t>Halv gammel eksamen</a:t>
            </a:r>
            <a:endParaRPr lang="da-DK" sz="2000" b="1" dirty="0"/>
          </a:p>
          <a:p>
            <a:pPr lvl="1"/>
            <a:r>
              <a:rPr lang="da-DK" sz="2000" dirty="0"/>
              <a:t>2 timer individuelt, 2 timer diskussion i grupper</a:t>
            </a:r>
          </a:p>
          <a:p>
            <a:pPr lvl="1"/>
            <a:r>
              <a:rPr lang="da-DK" sz="2000" dirty="0"/>
              <a:t>Jeg kommer forbi inden frokost</a:t>
            </a:r>
          </a:p>
          <a:p>
            <a:pPr marL="0" indent="0">
              <a:buNone/>
            </a:pPr>
            <a:endParaRPr lang="da-DK"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835" y="1631185"/>
            <a:ext cx="4546600" cy="3409950"/>
          </a:xfrm>
          <a:prstGeom prst="rect">
            <a:avLst/>
          </a:prstGeom>
        </p:spPr>
      </p:pic>
    </p:spTree>
    <p:extLst>
      <p:ext uri="{BB962C8B-B14F-4D97-AF65-F5344CB8AC3E}">
        <p14:creationId xmlns:p14="http://schemas.microsoft.com/office/powerpoint/2010/main" val="33773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itle 2"/>
          <p:cNvSpPr>
            <a:spLocks noGrp="1"/>
          </p:cNvSpPr>
          <p:nvPr>
            <p:ph type="title"/>
          </p:nvPr>
        </p:nvSpPr>
        <p:spPr/>
        <p:txBody>
          <a:bodyPr/>
          <a:lstStyle/>
          <a:p>
            <a:r>
              <a:rPr lang="da-DK" dirty="0" err="1"/>
              <a:t>SuperCase</a:t>
            </a:r>
            <a:endParaRPr lang="da-DK" dirty="0"/>
          </a:p>
        </p:txBody>
      </p:sp>
      <p:sp>
        <p:nvSpPr>
          <p:cNvPr id="4" name="Text Placeholder 3"/>
          <p:cNvSpPr>
            <a:spLocks noGrp="1"/>
          </p:cNvSpPr>
          <p:nvPr>
            <p:ph type="body" sz="quarter" idx="12"/>
          </p:nvPr>
        </p:nvSpPr>
        <p:spPr>
          <a:xfrm>
            <a:off x="587375" y="2065336"/>
            <a:ext cx="5773668" cy="4322211"/>
          </a:xfrm>
        </p:spPr>
        <p:txBody>
          <a:bodyPr>
            <a:normAutofit fontScale="92500" lnSpcReduction="20000"/>
          </a:bodyPr>
          <a:lstStyle/>
          <a:p>
            <a:r>
              <a:rPr lang="da-DK" dirty="0"/>
              <a:t>Hvordan undersøger vi om en </a:t>
            </a:r>
            <a:r>
              <a:rPr lang="da-DK" dirty="0" err="1"/>
              <a:t>queue</a:t>
            </a:r>
            <a:r>
              <a:rPr lang="da-DK" dirty="0"/>
              <a:t> er tom eller fuld?</a:t>
            </a:r>
          </a:p>
          <a:p>
            <a:pPr lvl="1"/>
            <a:r>
              <a:rPr lang="da-DK" dirty="0"/>
              <a:t>Tom: </a:t>
            </a:r>
            <a:r>
              <a:rPr lang="da-DK" dirty="0" err="1"/>
              <a:t>Q.tail</a:t>
            </a:r>
            <a:r>
              <a:rPr lang="da-DK" dirty="0"/>
              <a:t> = </a:t>
            </a:r>
            <a:r>
              <a:rPr lang="da-DK" dirty="0" err="1"/>
              <a:t>Q.head</a:t>
            </a:r>
            <a:endParaRPr lang="da-DK" dirty="0"/>
          </a:p>
          <a:p>
            <a:pPr lvl="1"/>
            <a:r>
              <a:rPr lang="da-DK" dirty="0"/>
              <a:t>Fuld: </a:t>
            </a:r>
            <a:r>
              <a:rPr lang="da-DK" dirty="0" err="1"/>
              <a:t>suc</a:t>
            </a:r>
            <a:r>
              <a:rPr lang="da-DK" dirty="0"/>
              <a:t>(</a:t>
            </a:r>
            <a:r>
              <a:rPr lang="da-DK" dirty="0" err="1"/>
              <a:t>Q.tail</a:t>
            </a:r>
            <a:r>
              <a:rPr lang="da-DK" dirty="0"/>
              <a:t>) (altså indeks for </a:t>
            </a:r>
            <a:r>
              <a:rPr lang="da-DK" dirty="0" err="1"/>
              <a:t>Enqueue</a:t>
            </a:r>
            <a:r>
              <a:rPr lang="da-DK" dirty="0"/>
              <a:t>) = </a:t>
            </a:r>
            <a:r>
              <a:rPr lang="da-DK" dirty="0" err="1"/>
              <a:t>Q.head</a:t>
            </a:r>
            <a:endParaRPr lang="da-DK" dirty="0"/>
          </a:p>
          <a:p>
            <a:r>
              <a:rPr lang="da-DK" dirty="0"/>
              <a:t>Hvornår har vi </a:t>
            </a:r>
            <a:r>
              <a:rPr lang="da-DK" dirty="0" err="1"/>
              <a:t>underflow</a:t>
            </a:r>
            <a:r>
              <a:rPr lang="da-DK" dirty="0"/>
              <a:t> i en </a:t>
            </a:r>
            <a:r>
              <a:rPr lang="da-DK" dirty="0" err="1"/>
              <a:t>queue</a:t>
            </a:r>
            <a:r>
              <a:rPr lang="da-DK" dirty="0"/>
              <a:t>, og hvilket problem kan dette give?</a:t>
            </a:r>
          </a:p>
          <a:p>
            <a:pPr lvl="1"/>
            <a:r>
              <a:rPr lang="da-DK" dirty="0" err="1"/>
              <a:t>Dequeue</a:t>
            </a:r>
            <a:r>
              <a:rPr lang="da-DK" dirty="0"/>
              <a:t> når Q er tom</a:t>
            </a:r>
          </a:p>
          <a:p>
            <a:r>
              <a:rPr lang="da-DK" dirty="0"/>
              <a:t>Hvornår har vi </a:t>
            </a:r>
            <a:r>
              <a:rPr lang="da-DK" dirty="0" err="1"/>
              <a:t>overflow</a:t>
            </a:r>
            <a:r>
              <a:rPr lang="da-DK" dirty="0"/>
              <a:t> i en </a:t>
            </a:r>
            <a:r>
              <a:rPr lang="da-DK" dirty="0" err="1"/>
              <a:t>queue</a:t>
            </a:r>
            <a:r>
              <a:rPr lang="da-DK" dirty="0"/>
              <a:t>, og hvilket problem kan dette give? </a:t>
            </a:r>
          </a:p>
          <a:p>
            <a:pPr lvl="1"/>
            <a:r>
              <a:rPr lang="da-DK" dirty="0" err="1"/>
              <a:t>Enqueue</a:t>
            </a:r>
            <a:r>
              <a:rPr lang="da-DK" dirty="0"/>
              <a:t> når Q er fuld</a:t>
            </a:r>
          </a:p>
          <a:p>
            <a:r>
              <a:rPr lang="da-DK" dirty="0"/>
              <a:t>Hvordan ved </a:t>
            </a:r>
            <a:r>
              <a:rPr lang="da-DK" dirty="0" err="1"/>
              <a:t>queuen</a:t>
            </a:r>
            <a:r>
              <a:rPr lang="da-DK" dirty="0"/>
              <a:t> hvornår den skal gøre en ”</a:t>
            </a:r>
            <a:r>
              <a:rPr lang="da-DK" dirty="0" err="1"/>
              <a:t>wrap-around</a:t>
            </a:r>
            <a:r>
              <a:rPr lang="da-DK" dirty="0"/>
              <a:t>”</a:t>
            </a:r>
          </a:p>
          <a:p>
            <a:pPr lvl="1"/>
            <a:r>
              <a:rPr lang="da-DK" dirty="0"/>
              <a:t>Når </a:t>
            </a:r>
            <a:r>
              <a:rPr lang="da-DK" dirty="0" err="1"/>
              <a:t>Q.tail</a:t>
            </a:r>
            <a:r>
              <a:rPr lang="da-DK" dirty="0"/>
              <a:t> == </a:t>
            </a:r>
            <a:r>
              <a:rPr lang="da-DK" dirty="0" err="1"/>
              <a:t>length</a:t>
            </a:r>
            <a:r>
              <a:rPr lang="da-DK" dirty="0"/>
              <a:t> eller </a:t>
            </a:r>
            <a:r>
              <a:rPr lang="da-DK" dirty="0" err="1"/>
              <a:t>Q.head</a:t>
            </a:r>
            <a:r>
              <a:rPr lang="da-DK" dirty="0"/>
              <a:t> == </a:t>
            </a:r>
            <a:r>
              <a:rPr lang="da-DK" dirty="0" err="1"/>
              <a:t>length</a:t>
            </a:r>
            <a:r>
              <a:rPr lang="da-DK" dirty="0"/>
              <a:t>, </a:t>
            </a:r>
            <a:r>
              <a:rPr lang="da-DK" dirty="0" err="1"/>
              <a:t>settes</a:t>
            </a:r>
            <a:r>
              <a:rPr lang="da-DK" dirty="0"/>
              <a:t> de respektive til 1.</a:t>
            </a:r>
          </a:p>
          <a:p>
            <a:r>
              <a:rPr lang="da-DK" dirty="0"/>
              <a:t>Elementer i en Queue</a:t>
            </a:r>
          </a:p>
          <a:p>
            <a:pPr lvl="1"/>
            <a:r>
              <a:rPr lang="da-DK" dirty="0"/>
              <a:t>(</a:t>
            </a:r>
            <a:r>
              <a:rPr lang="da-DK" b="1" dirty="0" err="1"/>
              <a:t>tail</a:t>
            </a:r>
            <a:r>
              <a:rPr lang="da-DK" b="1" dirty="0"/>
              <a:t> – head</a:t>
            </a:r>
            <a:r>
              <a:rPr lang="da-DK" dirty="0"/>
              <a:t> </a:t>
            </a:r>
            <a:r>
              <a:rPr lang="da-DK" i="1" dirty="0"/>
              <a:t>+ </a:t>
            </a:r>
            <a:r>
              <a:rPr lang="da-DK" i="1" dirty="0" err="1"/>
              <a:t>length</a:t>
            </a:r>
            <a:r>
              <a:rPr lang="da-DK" i="1" dirty="0"/>
              <a:t>) % </a:t>
            </a:r>
            <a:r>
              <a:rPr lang="da-DK" i="1" dirty="0" err="1"/>
              <a:t>length</a:t>
            </a:r>
            <a:endParaRPr lang="da-DK" i="1" dirty="0"/>
          </a:p>
          <a:p>
            <a:r>
              <a:rPr lang="da-DK" dirty="0"/>
              <a:t>Hvordan tilfredsstiller i </a:t>
            </a:r>
            <a:r>
              <a:rPr lang="da-DK" dirty="0" err="1"/>
              <a:t>CEOen</a:t>
            </a:r>
            <a:r>
              <a:rPr lang="da-DK" dirty="0"/>
              <a:t>?</a:t>
            </a:r>
          </a:p>
        </p:txBody>
      </p:sp>
      <p:pic>
        <p:nvPicPr>
          <p:cNvPr id="5" name="Picture 4"/>
          <p:cNvPicPr>
            <a:picLocks noChangeAspect="1"/>
          </p:cNvPicPr>
          <p:nvPr/>
        </p:nvPicPr>
        <p:blipFill>
          <a:blip r:embed="rId2"/>
          <a:stretch>
            <a:fillRect/>
          </a:stretch>
        </p:blipFill>
        <p:spPr>
          <a:xfrm>
            <a:off x="7031956" y="820387"/>
            <a:ext cx="4095750" cy="2085975"/>
          </a:xfrm>
          <a:prstGeom prst="rect">
            <a:avLst/>
          </a:prstGeom>
          <a:ln w="38100">
            <a:solidFill>
              <a:srgbClr val="FF0000"/>
            </a:solidFill>
          </a:ln>
        </p:spPr>
      </p:pic>
      <p:pic>
        <p:nvPicPr>
          <p:cNvPr id="6" name="Picture 5"/>
          <p:cNvPicPr>
            <a:picLocks noChangeAspect="1"/>
          </p:cNvPicPr>
          <p:nvPr/>
        </p:nvPicPr>
        <p:blipFill>
          <a:blip r:embed="rId3"/>
          <a:stretch>
            <a:fillRect/>
          </a:stretch>
        </p:blipFill>
        <p:spPr>
          <a:xfrm>
            <a:off x="7044050" y="2992953"/>
            <a:ext cx="4362450" cy="2466975"/>
          </a:xfrm>
          <a:prstGeom prst="rect">
            <a:avLst/>
          </a:prstGeom>
          <a:ln w="38100">
            <a:solidFill>
              <a:srgbClr val="FF0000"/>
            </a:solidFill>
          </a:ln>
        </p:spPr>
      </p:pic>
      <p:pic>
        <p:nvPicPr>
          <p:cNvPr id="7" name="Picture 6"/>
          <p:cNvPicPr>
            <a:picLocks noChangeAspect="1"/>
          </p:cNvPicPr>
          <p:nvPr/>
        </p:nvPicPr>
        <p:blipFill>
          <a:blip r:embed="rId4"/>
          <a:stretch>
            <a:fillRect/>
          </a:stretch>
        </p:blipFill>
        <p:spPr>
          <a:xfrm>
            <a:off x="6363952" y="5181114"/>
            <a:ext cx="5722647" cy="1427094"/>
          </a:xfrm>
          <a:prstGeom prst="rect">
            <a:avLst/>
          </a:prstGeom>
          <a:ln w="38100">
            <a:solidFill>
              <a:srgbClr val="FF0000"/>
            </a:solidFill>
          </a:ln>
        </p:spPr>
      </p:pic>
      <p:pic>
        <p:nvPicPr>
          <p:cNvPr id="8" name="Picture 7"/>
          <p:cNvPicPr>
            <a:picLocks noChangeAspect="1"/>
          </p:cNvPicPr>
          <p:nvPr/>
        </p:nvPicPr>
        <p:blipFill rotWithShape="1">
          <a:blip r:embed="rId5"/>
          <a:srcRect b="74634"/>
          <a:stretch/>
        </p:blipFill>
        <p:spPr>
          <a:xfrm>
            <a:off x="2356540" y="499396"/>
            <a:ext cx="4463235" cy="1455610"/>
          </a:xfrm>
          <a:prstGeom prst="rect">
            <a:avLst/>
          </a:prstGeom>
        </p:spPr>
      </p:pic>
      <p:pic>
        <p:nvPicPr>
          <p:cNvPr id="9" name="Picture 8"/>
          <p:cNvPicPr>
            <a:picLocks noChangeAspect="1"/>
          </p:cNvPicPr>
          <p:nvPr/>
        </p:nvPicPr>
        <p:blipFill>
          <a:blip r:embed="rId6"/>
          <a:stretch>
            <a:fillRect/>
          </a:stretch>
        </p:blipFill>
        <p:spPr>
          <a:xfrm>
            <a:off x="6466031" y="3808686"/>
            <a:ext cx="5153025" cy="1390650"/>
          </a:xfrm>
          <a:prstGeom prst="rect">
            <a:avLst/>
          </a:prstGeom>
        </p:spPr>
      </p:pic>
      <p:pic>
        <p:nvPicPr>
          <p:cNvPr id="10" name="Picture 9"/>
          <p:cNvPicPr>
            <a:picLocks noChangeAspect="1"/>
          </p:cNvPicPr>
          <p:nvPr/>
        </p:nvPicPr>
        <p:blipFill>
          <a:blip r:embed="rId7"/>
          <a:stretch>
            <a:fillRect/>
          </a:stretch>
        </p:blipFill>
        <p:spPr>
          <a:xfrm>
            <a:off x="6468940" y="5199336"/>
            <a:ext cx="5314950" cy="1390650"/>
          </a:xfrm>
          <a:prstGeom prst="rect">
            <a:avLst/>
          </a:prstGeom>
        </p:spPr>
      </p:pic>
    </p:spTree>
    <p:extLst>
      <p:ext uri="{BB962C8B-B14F-4D97-AF65-F5344CB8AC3E}">
        <p14:creationId xmlns:p14="http://schemas.microsoft.com/office/powerpoint/2010/main" val="207326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21</a:t>
            </a:fld>
            <a:endParaRPr lang="en-US" dirty="0"/>
          </a:p>
        </p:txBody>
      </p:sp>
      <p:sp>
        <p:nvSpPr>
          <p:cNvPr id="3" name="Title 2"/>
          <p:cNvSpPr>
            <a:spLocks noGrp="1"/>
          </p:cNvSpPr>
          <p:nvPr>
            <p:ph type="title"/>
          </p:nvPr>
        </p:nvSpPr>
        <p:spPr/>
        <p:txBody>
          <a:bodyPr/>
          <a:lstStyle/>
          <a:p>
            <a:r>
              <a:rPr lang="da-DK" dirty="0"/>
              <a:t>Operationer på Queues: Runtime</a:t>
            </a:r>
          </a:p>
        </p:txBody>
      </p:sp>
      <p:sp>
        <p:nvSpPr>
          <p:cNvPr id="4" name="Text Placeholder 3"/>
          <p:cNvSpPr>
            <a:spLocks noGrp="1"/>
          </p:cNvSpPr>
          <p:nvPr>
            <p:ph type="body" sz="quarter" idx="12"/>
          </p:nvPr>
        </p:nvSpPr>
        <p:spPr>
          <a:xfrm>
            <a:off x="587375" y="2065337"/>
            <a:ext cx="5945947" cy="3703696"/>
          </a:xfrm>
        </p:spPr>
        <p:txBody>
          <a:bodyPr>
            <a:normAutofit/>
          </a:bodyPr>
          <a:lstStyle/>
          <a:p>
            <a:r>
              <a:rPr lang="da-DK" sz="2400" dirty="0"/>
              <a:t>Input-størrelsen er antallet elementer i køen</a:t>
            </a:r>
          </a:p>
          <a:p>
            <a:r>
              <a:rPr lang="da-DK" sz="2400" dirty="0"/>
              <a:t>Hver kø-operation tager </a:t>
            </a:r>
            <a:r>
              <a:rPr lang="el-GR" sz="2400" b="1" dirty="0"/>
              <a:t>Θ</a:t>
            </a:r>
            <a:r>
              <a:rPr lang="da-DK" sz="2400" b="1" dirty="0"/>
              <a:t>(1) </a:t>
            </a:r>
            <a:r>
              <a:rPr lang="da-DK" sz="2400" dirty="0"/>
              <a:t>tid</a:t>
            </a:r>
          </a:p>
          <a:p>
            <a:endParaRPr lang="da-DK" sz="2400" dirty="0"/>
          </a:p>
        </p:txBody>
      </p:sp>
      <p:pic>
        <p:nvPicPr>
          <p:cNvPr id="5" name="Picture 4"/>
          <p:cNvPicPr>
            <a:picLocks noChangeAspect="1"/>
          </p:cNvPicPr>
          <p:nvPr/>
        </p:nvPicPr>
        <p:blipFill>
          <a:blip r:embed="rId2"/>
          <a:stretch>
            <a:fillRect/>
          </a:stretch>
        </p:blipFill>
        <p:spPr>
          <a:xfrm>
            <a:off x="7031956" y="820387"/>
            <a:ext cx="4095750" cy="2085975"/>
          </a:xfrm>
          <a:prstGeom prst="rect">
            <a:avLst/>
          </a:prstGeom>
          <a:ln w="38100">
            <a:solidFill>
              <a:srgbClr val="FF0000"/>
            </a:solidFill>
          </a:ln>
        </p:spPr>
      </p:pic>
      <p:pic>
        <p:nvPicPr>
          <p:cNvPr id="6" name="Picture 5"/>
          <p:cNvPicPr>
            <a:picLocks noChangeAspect="1"/>
          </p:cNvPicPr>
          <p:nvPr/>
        </p:nvPicPr>
        <p:blipFill>
          <a:blip r:embed="rId3"/>
          <a:stretch>
            <a:fillRect/>
          </a:stretch>
        </p:blipFill>
        <p:spPr>
          <a:xfrm>
            <a:off x="6977437" y="3428999"/>
            <a:ext cx="4362450" cy="2466975"/>
          </a:xfrm>
          <a:prstGeom prst="rect">
            <a:avLst/>
          </a:prstGeom>
          <a:ln w="38100">
            <a:solidFill>
              <a:srgbClr val="FF0000"/>
            </a:solidFill>
          </a:ln>
        </p:spPr>
      </p:pic>
    </p:spTree>
    <p:extLst>
      <p:ext uri="{BB962C8B-B14F-4D97-AF65-F5344CB8AC3E}">
        <p14:creationId xmlns:p14="http://schemas.microsoft.com/office/powerpoint/2010/main" val="356234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22</a:t>
            </a:fld>
            <a:endParaRPr lang="en-US" dirty="0"/>
          </a:p>
        </p:txBody>
      </p:sp>
      <p:sp>
        <p:nvSpPr>
          <p:cNvPr id="3" name="Title 2"/>
          <p:cNvSpPr>
            <a:spLocks noGrp="1"/>
          </p:cNvSpPr>
          <p:nvPr>
            <p:ph type="title"/>
          </p:nvPr>
        </p:nvSpPr>
        <p:spPr/>
        <p:txBody>
          <a:bodyPr/>
          <a:lstStyle/>
          <a:p>
            <a:r>
              <a:rPr lang="da-DK" dirty="0" err="1"/>
              <a:t>Linked</a:t>
            </a:r>
            <a:r>
              <a:rPr lang="da-DK" dirty="0"/>
              <a:t> Lists</a:t>
            </a:r>
            <a:br>
              <a:rPr lang="da-DK" dirty="0"/>
            </a:br>
            <a:r>
              <a:rPr lang="da-DK" dirty="0"/>
              <a:t>(”Hægtet liste”)</a:t>
            </a:r>
          </a:p>
        </p:txBody>
      </p:sp>
      <p:sp>
        <p:nvSpPr>
          <p:cNvPr id="4" name="Text Placeholder 3"/>
          <p:cNvSpPr>
            <a:spLocks noGrp="1"/>
          </p:cNvSpPr>
          <p:nvPr>
            <p:ph type="body" sz="quarter" idx="12"/>
          </p:nvPr>
        </p:nvSpPr>
        <p:spPr>
          <a:xfrm>
            <a:off x="587375" y="2065337"/>
            <a:ext cx="5283200" cy="3703696"/>
          </a:xfrm>
        </p:spPr>
        <p:txBody>
          <a:bodyPr>
            <a:noAutofit/>
          </a:bodyPr>
          <a:lstStyle/>
          <a:p>
            <a:r>
              <a:rPr lang="da-DK" sz="2000" dirty="0"/>
              <a:t>Datastruktur der alle elementer er arrangeret lineært</a:t>
            </a:r>
          </a:p>
          <a:p>
            <a:r>
              <a:rPr lang="da-DK" sz="2000" dirty="0"/>
              <a:t>Til forskel fra en array, er rækkefølgen afgjort med en pointer i hvert objekt</a:t>
            </a:r>
          </a:p>
          <a:p>
            <a:pPr lvl="1"/>
            <a:r>
              <a:rPr lang="da-DK" sz="1800" dirty="0"/>
              <a:t>Altså ikke en pointer til </a:t>
            </a:r>
            <a:r>
              <a:rPr lang="da-DK" sz="1800" dirty="0" err="1"/>
              <a:t>index</a:t>
            </a:r>
            <a:r>
              <a:rPr lang="da-DK" sz="1800" dirty="0"/>
              <a:t> i+1 i RAM</a:t>
            </a:r>
          </a:p>
          <a:p>
            <a:r>
              <a:rPr lang="da-DK" sz="2000" dirty="0"/>
              <a:t>Giver en enkel og fleksibel repræsentation af dynamiske mængder</a:t>
            </a:r>
          </a:p>
          <a:p>
            <a:r>
              <a:rPr lang="da-DK" sz="2000" dirty="0"/>
              <a:t>Støtter alle operationer såsom </a:t>
            </a:r>
            <a:r>
              <a:rPr lang="da-DK" sz="2000" dirty="0" err="1"/>
              <a:t>insertion</a:t>
            </a:r>
            <a:r>
              <a:rPr lang="da-DK" sz="2000" dirty="0"/>
              <a:t>, </a:t>
            </a:r>
            <a:r>
              <a:rPr lang="da-DK" sz="2000" dirty="0" err="1"/>
              <a:t>deletion</a:t>
            </a:r>
            <a:r>
              <a:rPr lang="da-DK" sz="2000" dirty="0"/>
              <a:t>, </a:t>
            </a:r>
            <a:r>
              <a:rPr lang="da-DK" sz="2000" dirty="0" err="1"/>
              <a:t>search</a:t>
            </a:r>
            <a:r>
              <a:rPr lang="da-DK" sz="2000" dirty="0"/>
              <a:t> osv.</a:t>
            </a:r>
          </a:p>
        </p:txBody>
      </p:sp>
      <p:pic>
        <p:nvPicPr>
          <p:cNvPr id="1026" name="Picture 2" descr="Array vs. Linked List vs. Hash Table - Open4Te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621" y="1844675"/>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04318" y="1703395"/>
            <a:ext cx="1604512" cy="3951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ctangle 6"/>
          <p:cNvSpPr/>
          <p:nvPr/>
        </p:nvSpPr>
        <p:spPr>
          <a:xfrm>
            <a:off x="8522898" y="1703395"/>
            <a:ext cx="2857134" cy="4065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1311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23</a:t>
            </a:fld>
            <a:endParaRPr lang="en-US" dirty="0"/>
          </a:p>
        </p:txBody>
      </p:sp>
      <p:sp>
        <p:nvSpPr>
          <p:cNvPr id="3" name="Title 2"/>
          <p:cNvSpPr>
            <a:spLocks noGrp="1"/>
          </p:cNvSpPr>
          <p:nvPr>
            <p:ph type="title"/>
          </p:nvPr>
        </p:nvSpPr>
        <p:spPr>
          <a:xfrm>
            <a:off x="587374" y="370290"/>
            <a:ext cx="6701322" cy="1474385"/>
          </a:xfrm>
        </p:spPr>
        <p:txBody>
          <a:bodyPr/>
          <a:lstStyle/>
          <a:p>
            <a:r>
              <a:rPr lang="da-DK" dirty="0" err="1"/>
              <a:t>Doubly</a:t>
            </a:r>
            <a:r>
              <a:rPr lang="da-DK" dirty="0"/>
              <a:t> </a:t>
            </a:r>
            <a:r>
              <a:rPr lang="da-DK" dirty="0" err="1"/>
              <a:t>Linked</a:t>
            </a:r>
            <a:r>
              <a:rPr lang="da-DK" dirty="0"/>
              <a:t> Lists</a:t>
            </a:r>
            <a:br>
              <a:rPr lang="da-DK" dirty="0"/>
            </a:br>
            <a:r>
              <a:rPr lang="da-DK" dirty="0"/>
              <a:t>(”dobbelthægtet liste”)</a:t>
            </a:r>
          </a:p>
        </p:txBody>
      </p:sp>
      <p:sp>
        <p:nvSpPr>
          <p:cNvPr id="4" name="Text Placeholder 3"/>
          <p:cNvSpPr>
            <a:spLocks noGrp="1"/>
          </p:cNvSpPr>
          <p:nvPr>
            <p:ph type="body" sz="quarter" idx="12"/>
          </p:nvPr>
        </p:nvSpPr>
        <p:spPr>
          <a:xfrm>
            <a:off x="587375" y="2065337"/>
            <a:ext cx="11161802" cy="3703696"/>
          </a:xfrm>
        </p:spPr>
        <p:txBody>
          <a:bodyPr>
            <a:normAutofit/>
          </a:bodyPr>
          <a:lstStyle/>
          <a:p>
            <a:r>
              <a:rPr lang="da-DK" sz="2400" dirty="0"/>
              <a:t>En </a:t>
            </a:r>
            <a:r>
              <a:rPr lang="da-DK" sz="2400" b="1" dirty="0" err="1"/>
              <a:t>doubly</a:t>
            </a:r>
            <a:r>
              <a:rPr lang="da-DK" sz="2400" b="1" dirty="0"/>
              <a:t> </a:t>
            </a:r>
            <a:r>
              <a:rPr lang="da-DK" sz="2400" b="1" dirty="0" err="1"/>
              <a:t>linked</a:t>
            </a:r>
            <a:r>
              <a:rPr lang="da-DK" sz="2400" b="1" dirty="0"/>
              <a:t> list </a:t>
            </a:r>
            <a:r>
              <a:rPr lang="da-DK" sz="2400" dirty="0"/>
              <a:t>L er et objekt der indeholder noder med en </a:t>
            </a:r>
            <a:r>
              <a:rPr lang="da-DK" sz="2400" b="1" dirty="0" err="1"/>
              <a:t>key</a:t>
            </a:r>
            <a:r>
              <a:rPr lang="da-DK" sz="2400" b="1" dirty="0"/>
              <a:t> </a:t>
            </a:r>
            <a:r>
              <a:rPr lang="da-DK" sz="2400" dirty="0"/>
              <a:t>og to pointers: </a:t>
            </a:r>
            <a:r>
              <a:rPr lang="da-DK" sz="2400" b="1" dirty="0" err="1"/>
              <a:t>next</a:t>
            </a:r>
            <a:r>
              <a:rPr lang="da-DK" sz="2400" dirty="0"/>
              <a:t> og </a:t>
            </a:r>
            <a:r>
              <a:rPr lang="da-DK" sz="2400" b="1" dirty="0"/>
              <a:t>prev</a:t>
            </a:r>
            <a:endParaRPr lang="da-DK" sz="2400" dirty="0"/>
          </a:p>
          <a:p>
            <a:r>
              <a:rPr lang="da-DK" sz="2400" dirty="0"/>
              <a:t>Givet et element </a:t>
            </a:r>
            <a:r>
              <a:rPr lang="da-DK" sz="2400" b="1" dirty="0"/>
              <a:t>x</a:t>
            </a:r>
            <a:r>
              <a:rPr lang="da-DK" sz="2400" dirty="0"/>
              <a:t> i listen</a:t>
            </a:r>
          </a:p>
          <a:p>
            <a:pPr lvl="1"/>
            <a:r>
              <a:rPr lang="da-DK" sz="2000" b="1" dirty="0" err="1"/>
              <a:t>x.next</a:t>
            </a:r>
            <a:r>
              <a:rPr lang="da-DK" sz="2000" b="1" dirty="0"/>
              <a:t> </a:t>
            </a:r>
            <a:r>
              <a:rPr lang="da-DK" sz="2000" dirty="0"/>
              <a:t>er det neste element (om </a:t>
            </a:r>
            <a:r>
              <a:rPr lang="da-DK" sz="2000" b="1" dirty="0" err="1"/>
              <a:t>x.next</a:t>
            </a:r>
            <a:r>
              <a:rPr lang="da-DK" sz="2000" b="1" dirty="0"/>
              <a:t> = </a:t>
            </a:r>
            <a:r>
              <a:rPr lang="da-DK" sz="2000" b="1" dirty="0" err="1"/>
              <a:t>nil</a:t>
            </a:r>
            <a:r>
              <a:rPr lang="da-DK" sz="2000" dirty="0"/>
              <a:t> er </a:t>
            </a:r>
            <a:r>
              <a:rPr lang="da-DK" sz="2000" b="1" dirty="0"/>
              <a:t>x = </a:t>
            </a:r>
            <a:r>
              <a:rPr lang="da-DK" sz="2000" b="1" dirty="0" err="1"/>
              <a:t>tail</a:t>
            </a:r>
            <a:r>
              <a:rPr lang="da-DK" sz="2000" dirty="0"/>
              <a:t>)</a:t>
            </a:r>
          </a:p>
          <a:p>
            <a:pPr lvl="1"/>
            <a:r>
              <a:rPr lang="da-DK" sz="2000" b="1" dirty="0" err="1"/>
              <a:t>x.prev</a:t>
            </a:r>
            <a:r>
              <a:rPr lang="da-DK" sz="2000" b="1" dirty="0"/>
              <a:t> </a:t>
            </a:r>
            <a:r>
              <a:rPr lang="da-DK" sz="2000" dirty="0"/>
              <a:t>er det foregående element i listen (om </a:t>
            </a:r>
            <a:r>
              <a:rPr lang="da-DK" sz="2000" b="1" dirty="0" err="1"/>
              <a:t>x.prev</a:t>
            </a:r>
            <a:r>
              <a:rPr lang="da-DK" sz="2000" b="1" dirty="0"/>
              <a:t> = </a:t>
            </a:r>
            <a:r>
              <a:rPr lang="da-DK" sz="2000" b="1" dirty="0" err="1"/>
              <a:t>nil</a:t>
            </a:r>
            <a:r>
              <a:rPr lang="da-DK" sz="2000" dirty="0"/>
              <a:t> er </a:t>
            </a:r>
            <a:r>
              <a:rPr lang="da-DK" sz="2000" b="1" dirty="0"/>
              <a:t>x = head</a:t>
            </a:r>
            <a:r>
              <a:rPr lang="da-DK" sz="2000" dirty="0"/>
              <a:t>)</a:t>
            </a:r>
          </a:p>
          <a:p>
            <a:r>
              <a:rPr lang="da-DK" sz="2400" dirty="0" err="1"/>
              <a:t>Atributtet</a:t>
            </a:r>
            <a:r>
              <a:rPr lang="da-DK" sz="2400" b="1" dirty="0"/>
              <a:t> </a:t>
            </a:r>
            <a:r>
              <a:rPr lang="da-DK" sz="2400" b="1" dirty="0" err="1"/>
              <a:t>L.head</a:t>
            </a:r>
            <a:r>
              <a:rPr lang="da-DK" sz="2400" dirty="0"/>
              <a:t> peger til det første element i listen (om </a:t>
            </a:r>
            <a:r>
              <a:rPr lang="da-DK" sz="2400" b="1" dirty="0" err="1"/>
              <a:t>L.head</a:t>
            </a:r>
            <a:r>
              <a:rPr lang="da-DK" sz="2400" b="1" dirty="0"/>
              <a:t> = </a:t>
            </a:r>
            <a:r>
              <a:rPr lang="da-DK" sz="2400" b="1" dirty="0" err="1"/>
              <a:t>nil</a:t>
            </a:r>
            <a:r>
              <a:rPr lang="da-DK" sz="2400" dirty="0"/>
              <a:t>, er L tom)</a:t>
            </a:r>
          </a:p>
        </p:txBody>
      </p:sp>
      <p:pic>
        <p:nvPicPr>
          <p:cNvPr id="5" name="Picture 4"/>
          <p:cNvPicPr>
            <a:picLocks noChangeAspect="1"/>
          </p:cNvPicPr>
          <p:nvPr/>
        </p:nvPicPr>
        <p:blipFill>
          <a:blip r:embed="rId2"/>
          <a:stretch>
            <a:fillRect/>
          </a:stretch>
        </p:blipFill>
        <p:spPr>
          <a:xfrm>
            <a:off x="1114529" y="5107976"/>
            <a:ext cx="10225358" cy="1322113"/>
          </a:xfrm>
          <a:prstGeom prst="rect">
            <a:avLst/>
          </a:prstGeom>
        </p:spPr>
      </p:pic>
    </p:spTree>
    <p:extLst>
      <p:ext uri="{BB962C8B-B14F-4D97-AF65-F5344CB8AC3E}">
        <p14:creationId xmlns:p14="http://schemas.microsoft.com/office/powerpoint/2010/main" val="142006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24</a:t>
            </a:fld>
            <a:endParaRPr lang="en-US" dirty="0"/>
          </a:p>
        </p:txBody>
      </p:sp>
      <p:sp>
        <p:nvSpPr>
          <p:cNvPr id="3" name="Title 2"/>
          <p:cNvSpPr>
            <a:spLocks noGrp="1"/>
          </p:cNvSpPr>
          <p:nvPr>
            <p:ph type="title"/>
          </p:nvPr>
        </p:nvSpPr>
        <p:spPr/>
        <p:txBody>
          <a:bodyPr/>
          <a:lstStyle/>
          <a:p>
            <a:r>
              <a:rPr lang="da-DK" dirty="0"/>
              <a:t>Søgning i en</a:t>
            </a:r>
            <a:br>
              <a:rPr lang="da-DK" dirty="0"/>
            </a:br>
            <a:r>
              <a:rPr lang="da-DK" dirty="0" err="1"/>
              <a:t>Linked</a:t>
            </a:r>
            <a:r>
              <a:rPr lang="da-DK" dirty="0"/>
              <a:t> List</a:t>
            </a:r>
          </a:p>
        </p:txBody>
      </p:sp>
      <p:sp>
        <p:nvSpPr>
          <p:cNvPr id="4" name="Text Placeholder 3"/>
          <p:cNvSpPr>
            <a:spLocks noGrp="1"/>
          </p:cNvSpPr>
          <p:nvPr>
            <p:ph type="body" sz="quarter" idx="12"/>
          </p:nvPr>
        </p:nvSpPr>
        <p:spPr>
          <a:xfrm>
            <a:off x="587375" y="2065337"/>
            <a:ext cx="6175734" cy="3703696"/>
          </a:xfrm>
        </p:spPr>
        <p:txBody>
          <a:bodyPr>
            <a:noAutofit/>
          </a:bodyPr>
          <a:lstStyle/>
          <a:p>
            <a:r>
              <a:rPr lang="da-DK" sz="2400" dirty="0"/>
              <a:t>Proceduren List-Search(L, k) </a:t>
            </a:r>
          </a:p>
          <a:p>
            <a:pPr lvl="1"/>
            <a:r>
              <a:rPr lang="da-DK" sz="2000" dirty="0"/>
              <a:t>finder det første element med nøglen </a:t>
            </a:r>
            <a:r>
              <a:rPr lang="da-DK" sz="2000" b="1" dirty="0"/>
              <a:t>k</a:t>
            </a:r>
            <a:r>
              <a:rPr lang="da-DK" sz="2000" dirty="0"/>
              <a:t> i listen </a:t>
            </a:r>
            <a:r>
              <a:rPr lang="da-DK" sz="2000" b="1" dirty="0"/>
              <a:t>L</a:t>
            </a:r>
          </a:p>
          <a:p>
            <a:pPr lvl="1"/>
            <a:r>
              <a:rPr lang="da-DK" sz="2000" dirty="0"/>
              <a:t>returnerer en pointer til dette</a:t>
            </a:r>
          </a:p>
          <a:p>
            <a:r>
              <a:rPr lang="da-DK" sz="2400" dirty="0"/>
              <a:t>Hvis nøglen ikke findes, returneres </a:t>
            </a:r>
            <a:r>
              <a:rPr lang="da-DK" sz="2400" b="1" dirty="0"/>
              <a:t>Nil</a:t>
            </a:r>
            <a:endParaRPr lang="da-DK" sz="2400" dirty="0"/>
          </a:p>
          <a:p>
            <a:r>
              <a:rPr lang="da-DK" sz="2400" dirty="0"/>
              <a:t>Hvilken tidskompleksitet har vi her?</a:t>
            </a:r>
          </a:p>
          <a:p>
            <a:pPr lvl="1"/>
            <a:r>
              <a:rPr lang="da-DK" sz="2000" dirty="0"/>
              <a:t>At gennemsøge en liste med </a:t>
            </a:r>
            <a:r>
              <a:rPr lang="da-DK" sz="2000" b="1" dirty="0"/>
              <a:t>n</a:t>
            </a:r>
            <a:r>
              <a:rPr lang="da-DK" sz="2000" dirty="0"/>
              <a:t> objekter bruger </a:t>
            </a:r>
            <a:r>
              <a:rPr lang="el-GR" sz="2000" b="1" dirty="0"/>
              <a:t>Θ</a:t>
            </a:r>
            <a:r>
              <a:rPr lang="da-DK" sz="2000" b="1" dirty="0"/>
              <a:t>(n) </a:t>
            </a:r>
            <a:r>
              <a:rPr lang="da-DK" sz="2000" dirty="0"/>
              <a:t>eftersom hele listen må gennemsøges i </a:t>
            </a:r>
            <a:r>
              <a:rPr lang="da-DK" sz="2000" dirty="0" err="1"/>
              <a:t>worst</a:t>
            </a:r>
            <a:r>
              <a:rPr lang="da-DK" sz="2000" dirty="0"/>
              <a:t> case</a:t>
            </a:r>
            <a:endParaRPr lang="da-DK" sz="2000" b="1" dirty="0"/>
          </a:p>
        </p:txBody>
      </p:sp>
      <p:pic>
        <p:nvPicPr>
          <p:cNvPr id="5" name="Picture 4"/>
          <p:cNvPicPr>
            <a:picLocks noChangeAspect="1"/>
          </p:cNvPicPr>
          <p:nvPr/>
        </p:nvPicPr>
        <p:blipFill>
          <a:blip r:embed="rId2"/>
          <a:stretch>
            <a:fillRect/>
          </a:stretch>
        </p:blipFill>
        <p:spPr>
          <a:xfrm>
            <a:off x="7059748" y="2410393"/>
            <a:ext cx="4989629" cy="2385893"/>
          </a:xfrm>
          <a:prstGeom prst="rect">
            <a:avLst/>
          </a:prstGeom>
          <a:ln w="38100">
            <a:solidFill>
              <a:srgbClr val="FF0000"/>
            </a:solidFill>
          </a:ln>
        </p:spPr>
      </p:pic>
    </p:spTree>
    <p:extLst>
      <p:ext uri="{BB962C8B-B14F-4D97-AF65-F5344CB8AC3E}">
        <p14:creationId xmlns:p14="http://schemas.microsoft.com/office/powerpoint/2010/main" val="94155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25</a:t>
            </a:fld>
            <a:endParaRPr lang="en-US" dirty="0"/>
          </a:p>
        </p:txBody>
      </p:sp>
      <p:sp>
        <p:nvSpPr>
          <p:cNvPr id="3" name="Title 2"/>
          <p:cNvSpPr>
            <a:spLocks noGrp="1"/>
          </p:cNvSpPr>
          <p:nvPr>
            <p:ph type="title"/>
          </p:nvPr>
        </p:nvSpPr>
        <p:spPr/>
        <p:txBody>
          <a:bodyPr/>
          <a:lstStyle/>
          <a:p>
            <a:r>
              <a:rPr lang="da-DK" dirty="0" err="1"/>
              <a:t>Insertion</a:t>
            </a:r>
            <a:r>
              <a:rPr lang="da-DK" dirty="0"/>
              <a:t> i en </a:t>
            </a:r>
            <a:r>
              <a:rPr lang="da-DK" dirty="0" err="1"/>
              <a:t>Linked</a:t>
            </a:r>
            <a:r>
              <a:rPr lang="da-DK" dirty="0"/>
              <a:t> List</a:t>
            </a:r>
          </a:p>
        </p:txBody>
      </p:sp>
      <p:sp>
        <p:nvSpPr>
          <p:cNvPr id="4" name="Text Placeholder 3"/>
          <p:cNvSpPr>
            <a:spLocks noGrp="1"/>
          </p:cNvSpPr>
          <p:nvPr>
            <p:ph type="body" sz="quarter" idx="12"/>
          </p:nvPr>
        </p:nvSpPr>
        <p:spPr>
          <a:xfrm>
            <a:off x="587374" y="1742467"/>
            <a:ext cx="6279609" cy="1474385"/>
          </a:xfrm>
        </p:spPr>
        <p:txBody>
          <a:bodyPr>
            <a:normAutofit fontScale="92500" lnSpcReduction="20000"/>
          </a:bodyPr>
          <a:lstStyle/>
          <a:p>
            <a:r>
              <a:rPr lang="da-DK" sz="2000" dirty="0"/>
              <a:t>Givet et element x, vil </a:t>
            </a:r>
            <a:r>
              <a:rPr lang="da-DK" sz="2000" b="1" dirty="0"/>
              <a:t>List-</a:t>
            </a:r>
            <a:r>
              <a:rPr lang="da-DK" sz="2000" b="1" dirty="0" err="1"/>
              <a:t>Insert</a:t>
            </a:r>
            <a:r>
              <a:rPr lang="da-DK" sz="2000" b="1" dirty="0"/>
              <a:t>(</a:t>
            </a:r>
            <a:r>
              <a:rPr lang="da-DK" sz="2000" b="1" dirty="0" err="1"/>
              <a:t>L,x</a:t>
            </a:r>
            <a:r>
              <a:rPr lang="da-DK" sz="2000" b="1" dirty="0"/>
              <a:t>) </a:t>
            </a:r>
            <a:r>
              <a:rPr lang="da-DK" sz="2000" dirty="0"/>
              <a:t>indsætte elementet </a:t>
            </a:r>
            <a:r>
              <a:rPr lang="da-DK" sz="2000" b="1" dirty="0"/>
              <a:t>x i L </a:t>
            </a:r>
            <a:r>
              <a:rPr lang="da-DK" sz="2000" dirty="0"/>
              <a:t>(først i listen)</a:t>
            </a:r>
          </a:p>
          <a:p>
            <a:r>
              <a:rPr lang="da-DK" sz="2000" dirty="0"/>
              <a:t>Tidskompleksitet?</a:t>
            </a:r>
          </a:p>
          <a:p>
            <a:pPr lvl="1"/>
            <a:r>
              <a:rPr lang="da-DK" sz="1800" dirty="0" err="1"/>
              <a:t>Insertion</a:t>
            </a:r>
            <a:r>
              <a:rPr lang="da-DK" sz="1800" dirty="0"/>
              <a:t> bruger </a:t>
            </a:r>
            <a:r>
              <a:rPr lang="el-GR" sz="1800" b="1" dirty="0"/>
              <a:t>Θ</a:t>
            </a:r>
            <a:r>
              <a:rPr lang="da-DK" sz="1800" b="1" dirty="0"/>
              <a:t>(1) </a:t>
            </a:r>
            <a:r>
              <a:rPr lang="da-DK" sz="1800" dirty="0"/>
              <a:t>tid i </a:t>
            </a:r>
            <a:r>
              <a:rPr lang="da-DK" sz="1800" dirty="0" err="1"/>
              <a:t>worst</a:t>
            </a:r>
            <a:r>
              <a:rPr lang="da-DK" sz="1800" dirty="0"/>
              <a:t>-case</a:t>
            </a:r>
            <a:r>
              <a:rPr lang="da-DK" sz="1800" b="1" dirty="0"/>
              <a:t> </a:t>
            </a:r>
            <a:endParaRPr lang="da-DK" sz="1800" dirty="0"/>
          </a:p>
        </p:txBody>
      </p:sp>
      <p:pic>
        <p:nvPicPr>
          <p:cNvPr id="5" name="Picture 4"/>
          <p:cNvPicPr>
            <a:picLocks noChangeAspect="1"/>
          </p:cNvPicPr>
          <p:nvPr/>
        </p:nvPicPr>
        <p:blipFill>
          <a:blip r:embed="rId2"/>
          <a:stretch>
            <a:fillRect/>
          </a:stretch>
        </p:blipFill>
        <p:spPr>
          <a:xfrm>
            <a:off x="1291070" y="3216852"/>
            <a:ext cx="9274437" cy="3280929"/>
          </a:xfrm>
          <a:prstGeom prst="rect">
            <a:avLst/>
          </a:prstGeom>
        </p:spPr>
      </p:pic>
      <p:pic>
        <p:nvPicPr>
          <p:cNvPr id="6" name="Picture 5"/>
          <p:cNvPicPr>
            <a:picLocks noChangeAspect="1"/>
          </p:cNvPicPr>
          <p:nvPr/>
        </p:nvPicPr>
        <p:blipFill>
          <a:blip r:embed="rId3"/>
          <a:stretch>
            <a:fillRect/>
          </a:stretch>
        </p:blipFill>
        <p:spPr>
          <a:xfrm>
            <a:off x="1268952" y="3216852"/>
            <a:ext cx="9066432" cy="3177791"/>
          </a:xfrm>
          <a:prstGeom prst="rect">
            <a:avLst/>
          </a:prstGeom>
        </p:spPr>
      </p:pic>
      <p:pic>
        <p:nvPicPr>
          <p:cNvPr id="7" name="Picture 6"/>
          <p:cNvPicPr>
            <a:picLocks noChangeAspect="1"/>
          </p:cNvPicPr>
          <p:nvPr/>
        </p:nvPicPr>
        <p:blipFill>
          <a:blip r:embed="rId4"/>
          <a:stretch>
            <a:fillRect/>
          </a:stretch>
        </p:blipFill>
        <p:spPr>
          <a:xfrm>
            <a:off x="6866983" y="401468"/>
            <a:ext cx="4758638" cy="2548766"/>
          </a:xfrm>
          <a:prstGeom prst="rect">
            <a:avLst/>
          </a:prstGeom>
          <a:ln w="38100">
            <a:solidFill>
              <a:srgbClr val="FF0000"/>
            </a:solidFill>
          </a:ln>
        </p:spPr>
      </p:pic>
    </p:spTree>
    <p:extLst>
      <p:ext uri="{BB962C8B-B14F-4D97-AF65-F5344CB8AC3E}">
        <p14:creationId xmlns:p14="http://schemas.microsoft.com/office/powerpoint/2010/main" val="41049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26</a:t>
            </a:fld>
            <a:endParaRPr lang="en-US" dirty="0"/>
          </a:p>
        </p:txBody>
      </p:sp>
      <p:sp>
        <p:nvSpPr>
          <p:cNvPr id="3" name="Title 2"/>
          <p:cNvSpPr>
            <a:spLocks noGrp="1"/>
          </p:cNvSpPr>
          <p:nvPr>
            <p:ph type="title"/>
          </p:nvPr>
        </p:nvSpPr>
        <p:spPr/>
        <p:txBody>
          <a:bodyPr/>
          <a:lstStyle/>
          <a:p>
            <a:r>
              <a:rPr lang="da-DK" dirty="0"/>
              <a:t>Deletion i en </a:t>
            </a:r>
            <a:r>
              <a:rPr lang="da-DK" dirty="0" err="1"/>
              <a:t>Doubly</a:t>
            </a:r>
            <a:r>
              <a:rPr lang="da-DK" dirty="0"/>
              <a:t> </a:t>
            </a:r>
            <a:r>
              <a:rPr lang="da-DK" dirty="0" err="1"/>
              <a:t>Linked</a:t>
            </a:r>
            <a:r>
              <a:rPr lang="da-DK" dirty="0"/>
              <a:t> List</a:t>
            </a:r>
          </a:p>
        </p:txBody>
      </p:sp>
      <p:pic>
        <p:nvPicPr>
          <p:cNvPr id="8" name="Picture 7"/>
          <p:cNvPicPr>
            <a:picLocks noChangeAspect="1"/>
          </p:cNvPicPr>
          <p:nvPr/>
        </p:nvPicPr>
        <p:blipFill>
          <a:blip r:embed="rId2"/>
          <a:stretch>
            <a:fillRect/>
          </a:stretch>
        </p:blipFill>
        <p:spPr>
          <a:xfrm>
            <a:off x="5931631" y="370290"/>
            <a:ext cx="5408256" cy="3033900"/>
          </a:xfrm>
          <a:prstGeom prst="rect">
            <a:avLst/>
          </a:prstGeom>
          <a:ln w="38100">
            <a:solidFill>
              <a:srgbClr val="FF0000"/>
            </a:solidFill>
          </a:ln>
        </p:spPr>
      </p:pic>
      <p:pic>
        <p:nvPicPr>
          <p:cNvPr id="9" name="Picture 8"/>
          <p:cNvPicPr>
            <a:picLocks noChangeAspect="1"/>
          </p:cNvPicPr>
          <p:nvPr/>
        </p:nvPicPr>
        <p:blipFill>
          <a:blip r:embed="rId3"/>
          <a:stretch>
            <a:fillRect/>
          </a:stretch>
        </p:blipFill>
        <p:spPr>
          <a:xfrm>
            <a:off x="1229965" y="3883921"/>
            <a:ext cx="10109922" cy="2737842"/>
          </a:xfrm>
          <a:prstGeom prst="rect">
            <a:avLst/>
          </a:prstGeom>
        </p:spPr>
      </p:pic>
      <p:pic>
        <p:nvPicPr>
          <p:cNvPr id="10" name="Picture 9"/>
          <p:cNvPicPr>
            <a:picLocks noChangeAspect="1"/>
          </p:cNvPicPr>
          <p:nvPr/>
        </p:nvPicPr>
        <p:blipFill>
          <a:blip r:embed="rId4"/>
          <a:stretch>
            <a:fillRect/>
          </a:stretch>
        </p:blipFill>
        <p:spPr>
          <a:xfrm>
            <a:off x="1202255" y="3666417"/>
            <a:ext cx="10109922" cy="2822819"/>
          </a:xfrm>
          <a:prstGeom prst="rect">
            <a:avLst/>
          </a:prstGeom>
        </p:spPr>
      </p:pic>
      <p:sp>
        <p:nvSpPr>
          <p:cNvPr id="4" name="Text Placeholder 3"/>
          <p:cNvSpPr>
            <a:spLocks noGrp="1"/>
          </p:cNvSpPr>
          <p:nvPr>
            <p:ph type="body" sz="quarter" idx="12"/>
          </p:nvPr>
        </p:nvSpPr>
        <p:spPr>
          <a:xfrm>
            <a:off x="587375" y="1639019"/>
            <a:ext cx="5108574" cy="2737038"/>
          </a:xfrm>
        </p:spPr>
        <p:txBody>
          <a:bodyPr>
            <a:noAutofit/>
          </a:bodyPr>
          <a:lstStyle/>
          <a:p>
            <a:r>
              <a:rPr lang="da-DK" sz="2000" dirty="0"/>
              <a:t>Givet et element x, vil </a:t>
            </a:r>
            <a:r>
              <a:rPr lang="da-DK" sz="2000" b="1" dirty="0"/>
              <a:t>List-</a:t>
            </a:r>
            <a:r>
              <a:rPr lang="da-DK" sz="2000" b="1" dirty="0" err="1"/>
              <a:t>Delete</a:t>
            </a:r>
            <a:r>
              <a:rPr lang="da-DK" sz="2000" b="1" dirty="0"/>
              <a:t>(</a:t>
            </a:r>
            <a:r>
              <a:rPr lang="da-DK" sz="2000" b="1" dirty="0" err="1"/>
              <a:t>L,x</a:t>
            </a:r>
            <a:r>
              <a:rPr lang="da-DK" sz="2000" b="1" dirty="0"/>
              <a:t>) </a:t>
            </a:r>
            <a:r>
              <a:rPr lang="da-DK" sz="2000" dirty="0"/>
              <a:t>fjerne elementet </a:t>
            </a:r>
            <a:r>
              <a:rPr lang="da-DK" sz="2000" b="1" dirty="0"/>
              <a:t>x fra listen L</a:t>
            </a:r>
          </a:p>
          <a:p>
            <a:r>
              <a:rPr lang="da-DK" sz="2000" dirty="0"/>
              <a:t>Pointers opdateres så </a:t>
            </a:r>
            <a:r>
              <a:rPr lang="da-DK" sz="2000" b="1" dirty="0"/>
              <a:t>x</a:t>
            </a:r>
            <a:r>
              <a:rPr lang="da-DK" sz="2000" dirty="0"/>
              <a:t> skippes</a:t>
            </a:r>
          </a:p>
          <a:p>
            <a:pPr lvl="1"/>
            <a:r>
              <a:rPr lang="da-DK" sz="1800" dirty="0"/>
              <a:t>Fjernes altså ikke </a:t>
            </a:r>
            <a:r>
              <a:rPr lang="da-DK" sz="1800" dirty="0" err="1"/>
              <a:t>nødvændigvis</a:t>
            </a:r>
            <a:r>
              <a:rPr lang="da-DK" sz="1800" dirty="0"/>
              <a:t> fra RAM</a:t>
            </a:r>
          </a:p>
          <a:p>
            <a:r>
              <a:rPr lang="da-DK" sz="2000" dirty="0"/>
              <a:t>Tidskompleksitet:</a:t>
            </a:r>
          </a:p>
          <a:p>
            <a:pPr lvl="1"/>
            <a:r>
              <a:rPr lang="da-DK" sz="1800" dirty="0"/>
              <a:t>Deletion bruger </a:t>
            </a:r>
            <a:r>
              <a:rPr lang="el-GR" sz="1800" b="1" dirty="0"/>
              <a:t>Θ</a:t>
            </a:r>
            <a:r>
              <a:rPr lang="da-DK" sz="1800" b="1" dirty="0"/>
              <a:t>(1) </a:t>
            </a:r>
            <a:r>
              <a:rPr lang="da-DK" sz="1800" dirty="0"/>
              <a:t>tid i </a:t>
            </a:r>
            <a:r>
              <a:rPr lang="da-DK" sz="1800" dirty="0" err="1"/>
              <a:t>worst</a:t>
            </a:r>
            <a:r>
              <a:rPr lang="da-DK" sz="1800" dirty="0"/>
              <a:t>-case</a:t>
            </a:r>
            <a:r>
              <a:rPr lang="da-DK" sz="1800" b="1" dirty="0"/>
              <a:t> </a:t>
            </a:r>
            <a:endParaRPr lang="da-DK" sz="1800" dirty="0"/>
          </a:p>
        </p:txBody>
      </p:sp>
      <p:sp>
        <p:nvSpPr>
          <p:cNvPr id="5" name="Oval 4">
            <a:extLst>
              <a:ext uri="{FF2B5EF4-FFF2-40B4-BE49-F238E27FC236}">
                <a16:creationId xmlns:a16="http://schemas.microsoft.com/office/drawing/2014/main" id="{808B2D7A-E370-4176-A13F-3990595C8691}"/>
              </a:ext>
            </a:extLst>
          </p:cNvPr>
          <p:cNvSpPr/>
          <p:nvPr/>
        </p:nvSpPr>
        <p:spPr>
          <a:xfrm>
            <a:off x="8795657" y="3777343"/>
            <a:ext cx="337457" cy="3265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noFill/>
            </a:endParaRPr>
          </a:p>
        </p:txBody>
      </p:sp>
    </p:spTree>
    <p:extLst>
      <p:ext uri="{BB962C8B-B14F-4D97-AF65-F5344CB8AC3E}">
        <p14:creationId xmlns:p14="http://schemas.microsoft.com/office/powerpoint/2010/main" val="126802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27</a:t>
            </a:fld>
            <a:endParaRPr lang="en-US" dirty="0"/>
          </a:p>
        </p:txBody>
      </p:sp>
      <p:sp>
        <p:nvSpPr>
          <p:cNvPr id="3" name="Title 2"/>
          <p:cNvSpPr>
            <a:spLocks noGrp="1"/>
          </p:cNvSpPr>
          <p:nvPr>
            <p:ph type="title"/>
          </p:nvPr>
        </p:nvSpPr>
        <p:spPr>
          <a:xfrm>
            <a:off x="587374" y="370290"/>
            <a:ext cx="7160963" cy="1474385"/>
          </a:xfrm>
        </p:spPr>
        <p:txBody>
          <a:bodyPr/>
          <a:lstStyle/>
          <a:p>
            <a:r>
              <a:rPr lang="da-DK" dirty="0" err="1"/>
              <a:t>Rooted</a:t>
            </a:r>
            <a:r>
              <a:rPr lang="da-DK" dirty="0"/>
              <a:t> </a:t>
            </a:r>
            <a:r>
              <a:rPr lang="da-DK" dirty="0" err="1"/>
              <a:t>Trees</a:t>
            </a:r>
            <a:endParaRPr lang="da-DK" dirty="0"/>
          </a:p>
        </p:txBody>
      </p:sp>
      <p:sp>
        <p:nvSpPr>
          <p:cNvPr id="4" name="Text Placeholder 3"/>
          <p:cNvSpPr>
            <a:spLocks noGrp="1"/>
          </p:cNvSpPr>
          <p:nvPr>
            <p:ph type="body" sz="quarter" idx="12"/>
          </p:nvPr>
        </p:nvSpPr>
        <p:spPr>
          <a:xfrm>
            <a:off x="587375" y="1805338"/>
            <a:ext cx="11323980" cy="4968970"/>
          </a:xfrm>
        </p:spPr>
        <p:txBody>
          <a:bodyPr>
            <a:noAutofit/>
          </a:bodyPr>
          <a:lstStyle/>
          <a:p>
            <a:r>
              <a:rPr lang="da-DK" sz="2000" b="1" dirty="0"/>
              <a:t>Husk:</a:t>
            </a:r>
            <a:r>
              <a:rPr lang="da-DK" sz="2000" dirty="0"/>
              <a:t> </a:t>
            </a:r>
            <a:r>
              <a:rPr lang="da-DK" sz="2000" dirty="0" err="1"/>
              <a:t>Arrayer</a:t>
            </a:r>
            <a:r>
              <a:rPr lang="da-DK" sz="2000" dirty="0"/>
              <a:t> kan tolkes som binære træ</a:t>
            </a:r>
          </a:p>
          <a:p>
            <a:endParaRPr lang="da-DK" sz="2000" dirty="0"/>
          </a:p>
          <a:p>
            <a:pPr marL="0" indent="0">
              <a:buNone/>
            </a:pPr>
            <a:br>
              <a:rPr lang="da-DK" sz="2000" dirty="0"/>
            </a:br>
            <a:endParaRPr lang="da-DK" sz="2000" dirty="0"/>
          </a:p>
          <a:p>
            <a:pPr marL="0" indent="0">
              <a:buNone/>
            </a:pPr>
            <a:r>
              <a:rPr lang="da-DK" sz="2000" dirty="0"/>
              <a:t>Vi kan traversere træet med funktionerne:</a:t>
            </a:r>
          </a:p>
          <a:p>
            <a:pPr lvl="1"/>
            <a:r>
              <a:rPr lang="da-DK" sz="2000" dirty="0" err="1"/>
              <a:t>Parent</a:t>
            </a:r>
            <a:r>
              <a:rPr lang="da-DK" sz="2000" dirty="0"/>
              <a:t>(i)</a:t>
            </a:r>
          </a:p>
          <a:p>
            <a:pPr lvl="2"/>
            <a:r>
              <a:rPr lang="da-DK" sz="1800" b="1" dirty="0" err="1"/>
              <a:t>return</a:t>
            </a:r>
            <a:r>
              <a:rPr lang="da-DK" sz="1800" b="1" dirty="0"/>
              <a:t> </a:t>
            </a:r>
            <a:r>
              <a:rPr lang="da-DK" sz="1800" b="1" dirty="0" err="1"/>
              <a:t>floor</a:t>
            </a:r>
            <a:r>
              <a:rPr lang="da-DK" sz="1800" b="1" dirty="0"/>
              <a:t>(i/2)</a:t>
            </a:r>
          </a:p>
          <a:p>
            <a:pPr lvl="1"/>
            <a:r>
              <a:rPr lang="da-DK" sz="2000" dirty="0" err="1"/>
              <a:t>Left</a:t>
            </a:r>
            <a:r>
              <a:rPr lang="da-DK" sz="2000" dirty="0"/>
              <a:t>(i)</a:t>
            </a:r>
          </a:p>
          <a:p>
            <a:pPr lvl="2"/>
            <a:r>
              <a:rPr lang="da-DK" sz="1800" b="1" dirty="0" err="1"/>
              <a:t>return</a:t>
            </a:r>
            <a:r>
              <a:rPr lang="da-DK" sz="1800" b="1" dirty="0"/>
              <a:t> 2i</a:t>
            </a:r>
          </a:p>
          <a:p>
            <a:pPr lvl="1"/>
            <a:r>
              <a:rPr lang="da-DK" sz="2000" dirty="0"/>
              <a:t>Right(i)</a:t>
            </a:r>
          </a:p>
          <a:p>
            <a:pPr lvl="2"/>
            <a:r>
              <a:rPr lang="da-DK" sz="2000" b="1" dirty="0" err="1"/>
              <a:t>return</a:t>
            </a:r>
            <a:r>
              <a:rPr lang="da-DK" sz="2000" b="1" dirty="0"/>
              <a:t> 2i + 1</a:t>
            </a:r>
          </a:p>
        </p:txBody>
      </p:sp>
      <p:pic>
        <p:nvPicPr>
          <p:cNvPr id="5" name="Picture 4"/>
          <p:cNvPicPr>
            <a:picLocks noChangeAspect="1"/>
          </p:cNvPicPr>
          <p:nvPr/>
        </p:nvPicPr>
        <p:blipFill>
          <a:blip r:embed="rId2"/>
          <a:stretch>
            <a:fillRect/>
          </a:stretch>
        </p:blipFill>
        <p:spPr>
          <a:xfrm>
            <a:off x="738188" y="2695574"/>
            <a:ext cx="3829050" cy="1095375"/>
          </a:xfrm>
          <a:prstGeom prst="rect">
            <a:avLst/>
          </a:prstGeom>
        </p:spPr>
      </p:pic>
      <p:pic>
        <p:nvPicPr>
          <p:cNvPr id="6" name="Picture 5"/>
          <p:cNvPicPr>
            <a:picLocks noChangeAspect="1"/>
          </p:cNvPicPr>
          <p:nvPr/>
        </p:nvPicPr>
        <p:blipFill>
          <a:blip r:embed="rId3"/>
          <a:stretch>
            <a:fillRect/>
          </a:stretch>
        </p:blipFill>
        <p:spPr>
          <a:xfrm>
            <a:off x="5663051" y="1805337"/>
            <a:ext cx="5676836" cy="3533924"/>
          </a:xfrm>
          <a:prstGeom prst="rect">
            <a:avLst/>
          </a:prstGeom>
        </p:spPr>
      </p:pic>
      <p:sp>
        <p:nvSpPr>
          <p:cNvPr id="7" name="Right Arrow 6"/>
          <p:cNvSpPr/>
          <p:nvPr/>
        </p:nvSpPr>
        <p:spPr>
          <a:xfrm rot="176010">
            <a:off x="5021413" y="2986087"/>
            <a:ext cx="1283277" cy="514350"/>
          </a:xfrm>
          <a:prstGeom prst="rightArrow">
            <a:avLst>
              <a:gd name="adj1" fmla="val 50000"/>
              <a:gd name="adj2" fmla="val 16666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05773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28</a:t>
            </a:fld>
            <a:endParaRPr lang="en-US" dirty="0"/>
          </a:p>
        </p:txBody>
      </p:sp>
      <p:sp>
        <p:nvSpPr>
          <p:cNvPr id="3" name="Title 2"/>
          <p:cNvSpPr>
            <a:spLocks noGrp="1"/>
          </p:cNvSpPr>
          <p:nvPr>
            <p:ph type="title"/>
          </p:nvPr>
        </p:nvSpPr>
        <p:spPr>
          <a:xfrm>
            <a:off x="587374" y="370290"/>
            <a:ext cx="7678802" cy="1474385"/>
          </a:xfrm>
        </p:spPr>
        <p:txBody>
          <a:bodyPr/>
          <a:lstStyle/>
          <a:p>
            <a:r>
              <a:rPr lang="da-DK" dirty="0"/>
              <a:t>Case Time</a:t>
            </a:r>
          </a:p>
        </p:txBody>
      </p:sp>
      <p:sp>
        <p:nvSpPr>
          <p:cNvPr id="4" name="Text Placeholder 3"/>
          <p:cNvSpPr>
            <a:spLocks noGrp="1"/>
          </p:cNvSpPr>
          <p:nvPr>
            <p:ph type="body" sz="quarter" idx="12"/>
          </p:nvPr>
        </p:nvSpPr>
        <p:spPr>
          <a:xfrm>
            <a:off x="587375" y="2065337"/>
            <a:ext cx="5508625" cy="3703696"/>
          </a:xfrm>
        </p:spPr>
        <p:txBody>
          <a:bodyPr>
            <a:normAutofit/>
          </a:bodyPr>
          <a:lstStyle/>
          <a:p>
            <a:r>
              <a:rPr lang="da-DK" sz="2000" dirty="0"/>
              <a:t>Dagens funktion for case-gruppedannelse: </a:t>
            </a:r>
          </a:p>
          <a:p>
            <a:pPr lvl="1"/>
            <a:r>
              <a:rPr lang="da-DK" sz="1800" dirty="0"/>
              <a:t>Vidensdeling på tværs af grupper</a:t>
            </a:r>
          </a:p>
          <a:p>
            <a:r>
              <a:rPr lang="da-DK" sz="2000" dirty="0"/>
              <a:t>Svar via Google Forms</a:t>
            </a:r>
          </a:p>
          <a:p>
            <a:pPr lvl="1"/>
            <a:r>
              <a:rPr lang="da-DK" sz="1800" dirty="0" err="1"/>
              <a:t>Ett</a:t>
            </a:r>
            <a:r>
              <a:rPr lang="da-DK" sz="1800" dirty="0"/>
              <a:t> svar per gruppe</a:t>
            </a:r>
          </a:p>
        </p:txBody>
      </p:sp>
      <p:sp>
        <p:nvSpPr>
          <p:cNvPr id="5" name="Text Placeholder 3">
            <a:extLst>
              <a:ext uri="{FF2B5EF4-FFF2-40B4-BE49-F238E27FC236}">
                <a16:creationId xmlns:a16="http://schemas.microsoft.com/office/drawing/2014/main" id="{641E054F-4598-428B-BF46-AD44E0D66064}"/>
              </a:ext>
            </a:extLst>
          </p:cNvPr>
          <p:cNvSpPr txBox="1">
            <a:spLocks/>
          </p:cNvSpPr>
          <p:nvPr/>
        </p:nvSpPr>
        <p:spPr>
          <a:xfrm>
            <a:off x="5695950" y="1581388"/>
            <a:ext cx="6320790" cy="1425634"/>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400" b="1" dirty="0" err="1"/>
              <a:t>gr.nummer</a:t>
            </a:r>
            <a:r>
              <a:rPr lang="da-DK" sz="2400" b="1" dirty="0"/>
              <a:t> = fødselsmåned  % 6</a:t>
            </a:r>
            <a:br>
              <a:rPr lang="da-DK" sz="2400" b="1" dirty="0"/>
            </a:br>
            <a:r>
              <a:rPr lang="da-DK" sz="2400" b="1" dirty="0"/>
              <a:t>(Januar = 1, December = 12)</a:t>
            </a:r>
          </a:p>
        </p:txBody>
      </p:sp>
      <p:sp>
        <p:nvSpPr>
          <p:cNvPr id="6" name="Text Placeholder 3">
            <a:extLst>
              <a:ext uri="{FF2B5EF4-FFF2-40B4-BE49-F238E27FC236}">
                <a16:creationId xmlns:a16="http://schemas.microsoft.com/office/drawing/2014/main" id="{05F9C345-1351-4107-A205-A8B7AA84B34A}"/>
              </a:ext>
            </a:extLst>
          </p:cNvPr>
          <p:cNvSpPr txBox="1">
            <a:spLocks/>
          </p:cNvSpPr>
          <p:nvPr/>
        </p:nvSpPr>
        <p:spPr>
          <a:xfrm>
            <a:off x="873109" y="5324795"/>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8000" dirty="0"/>
              <a:t>tinyurl.com/alg-f05-case2</a:t>
            </a:r>
          </a:p>
        </p:txBody>
      </p:sp>
      <p:pic>
        <p:nvPicPr>
          <p:cNvPr id="7" name="Picture 6" descr="A person and person&#10;&#10;Description automatically generated with medium confidence">
            <a:extLst>
              <a:ext uri="{FF2B5EF4-FFF2-40B4-BE49-F238E27FC236}">
                <a16:creationId xmlns:a16="http://schemas.microsoft.com/office/drawing/2014/main" id="{BADAFD49-0A6C-4C7D-A04D-EC0D53B46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310" y="2514679"/>
            <a:ext cx="5387483" cy="3052907"/>
          </a:xfrm>
          <a:prstGeom prst="rect">
            <a:avLst/>
          </a:prstGeom>
        </p:spPr>
      </p:pic>
    </p:spTree>
    <p:extLst>
      <p:ext uri="{BB962C8B-B14F-4D97-AF65-F5344CB8AC3E}">
        <p14:creationId xmlns:p14="http://schemas.microsoft.com/office/powerpoint/2010/main" val="354674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29</a:t>
            </a:fld>
            <a:endParaRPr lang="en-US" dirty="0"/>
          </a:p>
        </p:txBody>
      </p:sp>
      <p:sp>
        <p:nvSpPr>
          <p:cNvPr id="3" name="Title 2"/>
          <p:cNvSpPr>
            <a:spLocks noGrp="1"/>
          </p:cNvSpPr>
          <p:nvPr>
            <p:ph type="title"/>
          </p:nvPr>
        </p:nvSpPr>
        <p:spPr>
          <a:xfrm>
            <a:off x="587373" y="370290"/>
            <a:ext cx="9848713" cy="1474385"/>
          </a:xfrm>
        </p:spPr>
        <p:txBody>
          <a:bodyPr/>
          <a:lstStyle/>
          <a:p>
            <a:r>
              <a:rPr lang="da-DK" dirty="0"/>
              <a:t>Case 2 – 15 minutter</a:t>
            </a:r>
            <a:br>
              <a:rPr lang="da-DK" dirty="0"/>
            </a:br>
            <a:r>
              <a:rPr lang="da-DK" dirty="0"/>
              <a:t>Arbejde til 10:20, Pause til 10:25</a:t>
            </a:r>
          </a:p>
        </p:txBody>
      </p:sp>
      <p:sp>
        <p:nvSpPr>
          <p:cNvPr id="4" name="Text Placeholder 3"/>
          <p:cNvSpPr>
            <a:spLocks noGrp="1"/>
          </p:cNvSpPr>
          <p:nvPr>
            <p:ph type="body" sz="quarter" idx="12"/>
          </p:nvPr>
        </p:nvSpPr>
        <p:spPr>
          <a:xfrm>
            <a:off x="587374" y="2065337"/>
            <a:ext cx="10752512" cy="3703696"/>
          </a:xfrm>
        </p:spPr>
        <p:txBody>
          <a:bodyPr>
            <a:normAutofit lnSpcReduction="10000"/>
          </a:bodyPr>
          <a:lstStyle/>
          <a:p>
            <a:r>
              <a:rPr lang="da-DK" sz="2800" dirty="0"/>
              <a:t>Kan </a:t>
            </a:r>
            <a:r>
              <a:rPr lang="da-DK" sz="2800" b="1" dirty="0"/>
              <a:t>alle</a:t>
            </a:r>
            <a:r>
              <a:rPr lang="da-DK" sz="2800" dirty="0"/>
              <a:t> binære træer repræsenteres med denne array-repræsentation?</a:t>
            </a:r>
          </a:p>
          <a:p>
            <a:r>
              <a:rPr lang="da-DK" sz="2800" dirty="0"/>
              <a:t>Hvorfor / hvorfor ikke?</a:t>
            </a:r>
          </a:p>
          <a:p>
            <a:pPr lvl="1"/>
            <a:r>
              <a:rPr lang="da-DK" sz="2600" dirty="0"/>
              <a:t>Tænk på et balanceret vs. et ubalanceret træ / forrige forelæsnings case</a:t>
            </a:r>
          </a:p>
          <a:p>
            <a:r>
              <a:rPr lang="da-DK" sz="2800" dirty="0"/>
              <a:t>Vi har set at deletion i en </a:t>
            </a:r>
            <a:r>
              <a:rPr lang="da-DK" sz="2800" dirty="0" err="1"/>
              <a:t>Doubly</a:t>
            </a:r>
            <a:r>
              <a:rPr lang="da-DK" sz="2800" dirty="0"/>
              <a:t> </a:t>
            </a:r>
            <a:r>
              <a:rPr lang="da-DK" sz="2800" dirty="0" err="1"/>
              <a:t>Linked</a:t>
            </a:r>
            <a:r>
              <a:rPr lang="da-DK" sz="2800" dirty="0"/>
              <a:t> List er O(1). Er det det samme i en </a:t>
            </a:r>
            <a:r>
              <a:rPr lang="da-DK" sz="2800" dirty="0" err="1"/>
              <a:t>Singly</a:t>
            </a:r>
            <a:r>
              <a:rPr lang="da-DK" sz="2800" dirty="0"/>
              <a:t> </a:t>
            </a:r>
            <a:r>
              <a:rPr lang="da-DK" sz="2800" dirty="0" err="1"/>
              <a:t>Linked</a:t>
            </a:r>
            <a:r>
              <a:rPr lang="da-DK" sz="2800" dirty="0"/>
              <a:t> List?</a:t>
            </a:r>
          </a:p>
        </p:txBody>
      </p:sp>
      <p:sp>
        <p:nvSpPr>
          <p:cNvPr id="5" name="Text Placeholder 3">
            <a:extLst>
              <a:ext uri="{FF2B5EF4-FFF2-40B4-BE49-F238E27FC236}">
                <a16:creationId xmlns:a16="http://schemas.microsoft.com/office/drawing/2014/main" id="{E0F6CF3F-D893-48A0-A72B-74F37B44DE68}"/>
              </a:ext>
            </a:extLst>
          </p:cNvPr>
          <p:cNvSpPr txBox="1">
            <a:spLocks/>
          </p:cNvSpPr>
          <p:nvPr/>
        </p:nvSpPr>
        <p:spPr>
          <a:xfrm>
            <a:off x="719744" y="5635487"/>
            <a:ext cx="10752512" cy="1249751"/>
          </a:xfrm>
          <a:prstGeom prst="rect">
            <a:avLst/>
          </a:prstGeom>
          <a:solidFill>
            <a:schemeClr val="bg1"/>
          </a:solidFill>
        </p:spPr>
        <p:txBody>
          <a:bodyPr vert="horz" lIns="0" tIns="45720" rIns="0" bIns="45720" rtlCol="0">
            <a:normAutofit fontScale="92500" lnSpcReduction="200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8000" dirty="0"/>
              <a:t>tinyurl.com/alg-f05-case2</a:t>
            </a:r>
          </a:p>
          <a:p>
            <a:pPr marL="0" indent="0">
              <a:buNone/>
            </a:pPr>
            <a:endParaRPr lang="da-DK" sz="8000" dirty="0"/>
          </a:p>
        </p:txBody>
      </p:sp>
    </p:spTree>
    <p:extLst>
      <p:ext uri="{BB962C8B-B14F-4D97-AF65-F5344CB8AC3E}">
        <p14:creationId xmlns:p14="http://schemas.microsoft.com/office/powerpoint/2010/main" val="51716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3</a:t>
            </a:fld>
            <a:endParaRPr lang="en-US" dirty="0"/>
          </a:p>
        </p:txBody>
      </p:sp>
      <p:sp>
        <p:nvSpPr>
          <p:cNvPr id="4" name="Title 3"/>
          <p:cNvSpPr>
            <a:spLocks noGrp="1"/>
          </p:cNvSpPr>
          <p:nvPr>
            <p:ph type="title"/>
          </p:nvPr>
        </p:nvSpPr>
        <p:spPr>
          <a:xfrm>
            <a:off x="587374" y="359273"/>
            <a:ext cx="5409665" cy="1621619"/>
          </a:xfrm>
        </p:spPr>
        <p:txBody>
          <a:bodyPr/>
          <a:lstStyle/>
          <a:p>
            <a:r>
              <a:rPr lang="da-DK" dirty="0"/>
              <a:t>Forelæsningernes emner</a:t>
            </a:r>
          </a:p>
        </p:txBody>
      </p:sp>
      <p:sp>
        <p:nvSpPr>
          <p:cNvPr id="2" name="Rectangle 1"/>
          <p:cNvSpPr/>
          <p:nvPr/>
        </p:nvSpPr>
        <p:spPr>
          <a:xfrm>
            <a:off x="3931664" y="5493701"/>
            <a:ext cx="2169459"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Arial" panose="020B0604020202020204" pitchFamily="34" charset="0"/>
              <a:buChar char="•"/>
            </a:pPr>
            <a:r>
              <a:rPr lang="da-DK" b="1" dirty="0">
                <a:solidFill>
                  <a:srgbClr val="FF0000"/>
                </a:solidFill>
              </a:rPr>
              <a:t>Analyse</a:t>
            </a:r>
          </a:p>
          <a:p>
            <a:pPr marL="342900" indent="-342900">
              <a:buFont typeface="Arial" panose="020B0604020202020204" pitchFamily="34" charset="0"/>
              <a:buChar char="•"/>
            </a:pPr>
            <a:r>
              <a:rPr lang="da-DK" b="1" dirty="0">
                <a:solidFill>
                  <a:srgbClr val="0070C0"/>
                </a:solidFill>
              </a:rPr>
              <a:t>Design</a:t>
            </a:r>
          </a:p>
          <a:p>
            <a:pPr marL="342900" indent="-342900">
              <a:buFont typeface="Arial" panose="020B0604020202020204" pitchFamily="34" charset="0"/>
              <a:buChar char="•"/>
            </a:pPr>
            <a:r>
              <a:rPr lang="da-DK" b="1" dirty="0">
                <a:solidFill>
                  <a:srgbClr val="00B050"/>
                </a:solidFill>
              </a:rPr>
              <a:t>Datastrukturer</a:t>
            </a:r>
          </a:p>
          <a:p>
            <a:pPr marL="342900" indent="-342900">
              <a:buFont typeface="Arial" panose="020B0604020202020204" pitchFamily="34" charset="0"/>
              <a:buChar char="•"/>
            </a:pPr>
            <a:r>
              <a:rPr lang="da-DK" b="1" dirty="0">
                <a:solidFill>
                  <a:srgbClr val="5E9695"/>
                </a:solidFill>
              </a:rPr>
              <a:t>Grafer</a:t>
            </a:r>
          </a:p>
        </p:txBody>
      </p:sp>
      <p:sp>
        <p:nvSpPr>
          <p:cNvPr id="6" name="Right Arrow 5"/>
          <p:cNvSpPr/>
          <p:nvPr/>
        </p:nvSpPr>
        <p:spPr>
          <a:xfrm rot="10800000">
            <a:off x="3713438" y="4129236"/>
            <a:ext cx="2166796" cy="689943"/>
          </a:xfrm>
          <a:prstGeom prst="rightArrow">
            <a:avLst>
              <a:gd name="adj1" fmla="val 50000"/>
              <a:gd name="adj2" fmla="val 8124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Text Placeholder 4">
            <a:extLst>
              <a:ext uri="{FF2B5EF4-FFF2-40B4-BE49-F238E27FC236}">
                <a16:creationId xmlns:a16="http://schemas.microsoft.com/office/drawing/2014/main" id="{0B9D9D48-834E-49C5-8283-3071786ECCA2}"/>
              </a:ext>
            </a:extLst>
          </p:cNvPr>
          <p:cNvSpPr>
            <a:spLocks noGrp="1"/>
          </p:cNvSpPr>
          <p:nvPr>
            <p:ph type="body" sz="quarter" idx="12"/>
          </p:nvPr>
        </p:nvSpPr>
        <p:spPr>
          <a:xfrm>
            <a:off x="566379" y="1879601"/>
            <a:ext cx="4982152" cy="4734956"/>
          </a:xfrm>
        </p:spPr>
        <p:txBody>
          <a:bodyPr>
            <a:normAutofit/>
          </a:bodyPr>
          <a:lstStyle/>
          <a:p>
            <a:pPr>
              <a:buFont typeface="Arial" panose="020B0604020202020204" pitchFamily="34" charset="0"/>
              <a:buChar char="•"/>
            </a:pPr>
            <a:r>
              <a:rPr lang="da-DK" b="1" strike="sngStrike" dirty="0" err="1">
                <a:solidFill>
                  <a:srgbClr val="FF0000"/>
                </a:solidFill>
              </a:rPr>
              <a:t>Algorithms</a:t>
            </a:r>
            <a:r>
              <a:rPr lang="da-DK" b="1" strike="sngStrike" dirty="0">
                <a:solidFill>
                  <a:srgbClr val="FF0000"/>
                </a:solidFill>
              </a:rPr>
              <a:t>, </a:t>
            </a:r>
            <a:r>
              <a:rPr lang="da-DK" b="1" strike="sngStrike" dirty="0" err="1">
                <a:solidFill>
                  <a:srgbClr val="FF0000"/>
                </a:solidFill>
              </a:rPr>
              <a:t>Correctness</a:t>
            </a:r>
            <a:r>
              <a:rPr lang="da-DK" b="1" strike="sngStrike" dirty="0">
                <a:solidFill>
                  <a:srgbClr val="FF0000"/>
                </a:solidFill>
              </a:rPr>
              <a:t>, and </a:t>
            </a:r>
            <a:r>
              <a:rPr lang="da-DK" b="1" strike="sngStrike" dirty="0" err="1">
                <a:solidFill>
                  <a:srgbClr val="FF0000"/>
                </a:solidFill>
              </a:rPr>
              <a:t>Efficiency</a:t>
            </a:r>
            <a:r>
              <a:rPr lang="da-DK" b="1" strike="sngStrike" dirty="0">
                <a:solidFill>
                  <a:srgbClr val="FF0000"/>
                </a:solidFill>
              </a:rPr>
              <a:t> </a:t>
            </a:r>
          </a:p>
          <a:p>
            <a:pPr>
              <a:buFont typeface="Arial" panose="020B0604020202020204" pitchFamily="34" charset="0"/>
              <a:buChar char="•"/>
            </a:pPr>
            <a:r>
              <a:rPr lang="da-DK" b="1" strike="sngStrike" dirty="0" err="1">
                <a:solidFill>
                  <a:srgbClr val="FF0000"/>
                </a:solidFill>
              </a:rPr>
              <a:t>Insertion</a:t>
            </a:r>
            <a:r>
              <a:rPr lang="da-DK" b="1" strike="sngStrike" dirty="0">
                <a:solidFill>
                  <a:srgbClr val="FF0000"/>
                </a:solidFill>
              </a:rPr>
              <a:t> sort &amp; </a:t>
            </a:r>
            <a:r>
              <a:rPr lang="da-DK" b="1" strike="sngStrike" dirty="0" err="1">
                <a:solidFill>
                  <a:srgbClr val="FF0000"/>
                </a:solidFill>
              </a:rPr>
              <a:t>Asymptotic</a:t>
            </a:r>
            <a:r>
              <a:rPr lang="da-DK" b="1" strike="sngStrike" dirty="0">
                <a:solidFill>
                  <a:srgbClr val="FF0000"/>
                </a:solidFill>
              </a:rPr>
              <a:t> notation </a:t>
            </a:r>
          </a:p>
          <a:p>
            <a:pPr>
              <a:buFont typeface="Arial" panose="020B0604020202020204" pitchFamily="34" charset="0"/>
              <a:buChar char="•"/>
            </a:pPr>
            <a:r>
              <a:rPr lang="da-DK" b="1" strike="sngStrike" dirty="0" err="1">
                <a:solidFill>
                  <a:srgbClr val="FF0000"/>
                </a:solidFill>
              </a:rPr>
              <a:t>Recurrences</a:t>
            </a:r>
            <a:r>
              <a:rPr lang="da-DK" b="1" strike="sngStrike" dirty="0">
                <a:solidFill>
                  <a:srgbClr val="FF0000"/>
                </a:solidFill>
              </a:rPr>
              <a:t> &amp; The Master Method </a:t>
            </a:r>
            <a:br>
              <a:rPr lang="da-DK" b="1" strike="sngStrike" dirty="0">
                <a:solidFill>
                  <a:srgbClr val="FF0000"/>
                </a:solidFill>
              </a:rPr>
            </a:br>
            <a:endParaRPr lang="da-DK" b="1" strike="sngStrike" dirty="0">
              <a:solidFill>
                <a:srgbClr val="FF0000"/>
              </a:solidFill>
            </a:endParaRPr>
          </a:p>
          <a:p>
            <a:pPr>
              <a:buFont typeface="Arial" panose="020B0604020202020204" pitchFamily="34" charset="0"/>
              <a:buChar char="•"/>
            </a:pPr>
            <a:r>
              <a:rPr lang="da-DK" b="1" strike="sngStrike" dirty="0" err="1">
                <a:solidFill>
                  <a:srgbClr val="0070C0"/>
                </a:solidFill>
              </a:rPr>
              <a:t>Divide</a:t>
            </a:r>
            <a:r>
              <a:rPr lang="da-DK" b="1" strike="sngStrike" dirty="0">
                <a:solidFill>
                  <a:srgbClr val="0070C0"/>
                </a:solidFill>
              </a:rPr>
              <a:t>-And-</a:t>
            </a:r>
            <a:r>
              <a:rPr lang="da-DK" b="1" strike="sngStrike" dirty="0" err="1">
                <a:solidFill>
                  <a:srgbClr val="0070C0"/>
                </a:solidFill>
              </a:rPr>
              <a:t>Conquer</a:t>
            </a:r>
            <a:r>
              <a:rPr lang="da-DK" b="1" strike="sngStrike" dirty="0">
                <a:solidFill>
                  <a:srgbClr val="0070C0"/>
                </a:solidFill>
              </a:rPr>
              <a:t>: </a:t>
            </a:r>
            <a:r>
              <a:rPr lang="da-DK" b="1" strike="sngStrike" dirty="0" err="1">
                <a:solidFill>
                  <a:srgbClr val="0070C0"/>
                </a:solidFill>
              </a:rPr>
              <a:t>Merge</a:t>
            </a:r>
            <a:r>
              <a:rPr lang="da-DK" b="1" strike="sngStrike" dirty="0">
                <a:solidFill>
                  <a:srgbClr val="0070C0"/>
                </a:solidFill>
              </a:rPr>
              <a:t> sort </a:t>
            </a:r>
          </a:p>
          <a:p>
            <a:pPr>
              <a:buFont typeface="Arial" panose="020B0604020202020204" pitchFamily="34" charset="0"/>
              <a:buChar char="•"/>
            </a:pPr>
            <a:r>
              <a:rPr lang="da-DK" b="1" strike="sngStrike" dirty="0" err="1">
                <a:solidFill>
                  <a:srgbClr val="0070C0"/>
                </a:solidFill>
              </a:rPr>
              <a:t>Sorting</a:t>
            </a:r>
            <a:r>
              <a:rPr lang="da-DK" b="1" strike="sngStrike" dirty="0">
                <a:solidFill>
                  <a:srgbClr val="0070C0"/>
                </a:solidFill>
              </a:rPr>
              <a:t> </a:t>
            </a:r>
            <a:r>
              <a:rPr lang="da-DK" b="1" strike="sngStrike" dirty="0" err="1">
                <a:solidFill>
                  <a:srgbClr val="0070C0"/>
                </a:solidFill>
              </a:rPr>
              <a:t>Algorithms</a:t>
            </a:r>
            <a:endParaRPr lang="da-DK" b="1" strike="sngStrike" dirty="0">
              <a:solidFill>
                <a:srgbClr val="0070C0"/>
              </a:solidFill>
            </a:endParaRPr>
          </a:p>
          <a:p>
            <a:pPr>
              <a:buFont typeface="Arial" panose="020B0604020202020204" pitchFamily="34" charset="0"/>
              <a:buChar char="•"/>
            </a:pPr>
            <a:r>
              <a:rPr lang="da-DK" b="1" dirty="0">
                <a:solidFill>
                  <a:srgbClr val="0070C0"/>
                </a:solidFill>
              </a:rPr>
              <a:t>Dynamic Programming </a:t>
            </a:r>
            <a:br>
              <a:rPr lang="da-DK" b="1" dirty="0">
                <a:solidFill>
                  <a:srgbClr val="0070C0"/>
                </a:solidFill>
              </a:rPr>
            </a:br>
            <a:endParaRPr lang="da-DK" b="1" dirty="0">
              <a:solidFill>
                <a:srgbClr val="0070C0"/>
              </a:solidFill>
            </a:endParaRPr>
          </a:p>
          <a:p>
            <a:pPr>
              <a:buFont typeface="Arial" panose="020B0604020202020204" pitchFamily="34" charset="0"/>
              <a:buChar char="•"/>
            </a:pPr>
            <a:r>
              <a:rPr lang="da-DK" b="1" dirty="0" err="1">
                <a:solidFill>
                  <a:srgbClr val="00B050"/>
                </a:solidFill>
              </a:rPr>
              <a:t>Elementary</a:t>
            </a:r>
            <a:r>
              <a:rPr lang="da-DK" b="1" dirty="0">
                <a:solidFill>
                  <a:srgbClr val="00B050"/>
                </a:solidFill>
              </a:rPr>
              <a:t> Data </a:t>
            </a:r>
            <a:r>
              <a:rPr lang="da-DK" b="1" dirty="0" err="1">
                <a:solidFill>
                  <a:srgbClr val="00B050"/>
                </a:solidFill>
              </a:rPr>
              <a:t>Structures</a:t>
            </a:r>
            <a:r>
              <a:rPr lang="da-DK" b="1" dirty="0">
                <a:solidFill>
                  <a:srgbClr val="00B050"/>
                </a:solidFill>
              </a:rPr>
              <a:t> </a:t>
            </a:r>
          </a:p>
          <a:p>
            <a:pPr>
              <a:buFont typeface="Arial" panose="020B0604020202020204" pitchFamily="34" charset="0"/>
              <a:buChar char="•"/>
            </a:pPr>
            <a:r>
              <a:rPr lang="da-DK" b="1" dirty="0">
                <a:solidFill>
                  <a:srgbClr val="00B050"/>
                </a:solidFill>
              </a:rPr>
              <a:t>Hash </a:t>
            </a:r>
            <a:r>
              <a:rPr lang="da-DK" b="1" dirty="0" err="1">
                <a:solidFill>
                  <a:srgbClr val="00B050"/>
                </a:solidFill>
              </a:rPr>
              <a:t>Tables</a:t>
            </a:r>
            <a:r>
              <a:rPr lang="da-DK" b="1" dirty="0">
                <a:solidFill>
                  <a:srgbClr val="00B050"/>
                </a:solidFill>
              </a:rPr>
              <a:t> </a:t>
            </a:r>
          </a:p>
          <a:p>
            <a:pPr>
              <a:buFont typeface="Arial" panose="020B0604020202020204" pitchFamily="34" charset="0"/>
              <a:buChar char="•"/>
            </a:pPr>
            <a:r>
              <a:rPr lang="da-DK" b="1" dirty="0" err="1">
                <a:solidFill>
                  <a:srgbClr val="00B050"/>
                </a:solidFill>
              </a:rPr>
              <a:t>Binary</a:t>
            </a:r>
            <a:r>
              <a:rPr lang="da-DK" b="1" dirty="0">
                <a:solidFill>
                  <a:srgbClr val="00B050"/>
                </a:solidFill>
              </a:rPr>
              <a:t> Search Trees </a:t>
            </a:r>
            <a:br>
              <a:rPr lang="da-DK" b="1" dirty="0">
                <a:solidFill>
                  <a:srgbClr val="00B050"/>
                </a:solidFill>
              </a:rPr>
            </a:br>
            <a:endParaRPr lang="da-DK" b="1" dirty="0">
              <a:solidFill>
                <a:srgbClr val="00B050"/>
              </a:solidFill>
            </a:endParaRPr>
          </a:p>
          <a:p>
            <a:pPr>
              <a:buFont typeface="Arial" panose="020B0604020202020204" pitchFamily="34" charset="0"/>
              <a:buChar char="•"/>
            </a:pPr>
            <a:r>
              <a:rPr lang="da-DK" b="1" dirty="0" err="1">
                <a:solidFill>
                  <a:srgbClr val="5E9695"/>
                </a:solidFill>
              </a:rPr>
              <a:t>Elementary</a:t>
            </a:r>
            <a:r>
              <a:rPr lang="da-DK" b="1" dirty="0">
                <a:solidFill>
                  <a:srgbClr val="5E9695"/>
                </a:solidFill>
              </a:rPr>
              <a:t> Graph </a:t>
            </a:r>
            <a:r>
              <a:rPr lang="da-DK" b="1" dirty="0" err="1">
                <a:solidFill>
                  <a:srgbClr val="5E9695"/>
                </a:solidFill>
              </a:rPr>
              <a:t>Algorithms</a:t>
            </a:r>
            <a:r>
              <a:rPr lang="da-DK" b="1" dirty="0">
                <a:solidFill>
                  <a:srgbClr val="5E9695"/>
                </a:solidFill>
              </a:rPr>
              <a:t> </a:t>
            </a:r>
          </a:p>
          <a:p>
            <a:pPr>
              <a:buFont typeface="Arial" panose="020B0604020202020204" pitchFamily="34" charset="0"/>
              <a:buChar char="•"/>
            </a:pPr>
            <a:r>
              <a:rPr lang="da-DK" b="1" dirty="0">
                <a:solidFill>
                  <a:srgbClr val="5E9695"/>
                </a:solidFill>
              </a:rPr>
              <a:t>Single-Source </a:t>
            </a:r>
            <a:r>
              <a:rPr lang="da-DK" b="1" dirty="0" err="1">
                <a:solidFill>
                  <a:srgbClr val="5E9695"/>
                </a:solidFill>
              </a:rPr>
              <a:t>Shortest</a:t>
            </a:r>
            <a:r>
              <a:rPr lang="da-DK" b="1" dirty="0">
                <a:solidFill>
                  <a:srgbClr val="5E9695"/>
                </a:solidFill>
              </a:rPr>
              <a:t> Paths </a:t>
            </a:r>
          </a:p>
          <a:p>
            <a:pPr>
              <a:buFont typeface="Arial" panose="020B0604020202020204" pitchFamily="34" charset="0"/>
              <a:buChar char="•"/>
            </a:pPr>
            <a:r>
              <a:rPr lang="da-DK" b="1" dirty="0">
                <a:solidFill>
                  <a:srgbClr val="5E9695"/>
                </a:solidFill>
              </a:rPr>
              <a:t>All-pairs </a:t>
            </a:r>
            <a:r>
              <a:rPr lang="da-DK" b="1" dirty="0" err="1">
                <a:solidFill>
                  <a:srgbClr val="5E9695"/>
                </a:solidFill>
              </a:rPr>
              <a:t>Shortest</a:t>
            </a:r>
            <a:r>
              <a:rPr lang="da-DK" b="1" dirty="0">
                <a:solidFill>
                  <a:srgbClr val="5E9695"/>
                </a:solidFill>
              </a:rPr>
              <a:t> Paths</a:t>
            </a:r>
          </a:p>
        </p:txBody>
      </p:sp>
      <p:pic>
        <p:nvPicPr>
          <p:cNvPr id="5" name="Picture 4">
            <a:extLst>
              <a:ext uri="{FF2B5EF4-FFF2-40B4-BE49-F238E27FC236}">
                <a16:creationId xmlns:a16="http://schemas.microsoft.com/office/drawing/2014/main" id="{D39DB284-8676-6C72-0776-40EA688C4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4723" y="2143359"/>
            <a:ext cx="5450898" cy="3438822"/>
          </a:xfrm>
          <a:prstGeom prst="rect">
            <a:avLst/>
          </a:prstGeom>
        </p:spPr>
      </p:pic>
    </p:spTree>
    <p:extLst>
      <p:ext uri="{BB962C8B-B14F-4D97-AF65-F5344CB8AC3E}">
        <p14:creationId xmlns:p14="http://schemas.microsoft.com/office/powerpoint/2010/main" val="403566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30</a:t>
            </a:fld>
            <a:endParaRPr lang="en-US" dirty="0"/>
          </a:p>
        </p:txBody>
      </p:sp>
      <p:sp>
        <p:nvSpPr>
          <p:cNvPr id="3" name="Title 2"/>
          <p:cNvSpPr>
            <a:spLocks noGrp="1"/>
          </p:cNvSpPr>
          <p:nvPr>
            <p:ph type="title"/>
          </p:nvPr>
        </p:nvSpPr>
        <p:spPr/>
        <p:txBody>
          <a:bodyPr/>
          <a:lstStyle/>
          <a:p>
            <a:r>
              <a:rPr lang="da-DK" dirty="0"/>
              <a:t>Case 2 - Svar</a:t>
            </a:r>
          </a:p>
        </p:txBody>
      </p:sp>
      <p:sp>
        <p:nvSpPr>
          <p:cNvPr id="4" name="Text Placeholder 3"/>
          <p:cNvSpPr>
            <a:spLocks noGrp="1"/>
          </p:cNvSpPr>
          <p:nvPr>
            <p:ph type="body" sz="quarter" idx="12"/>
          </p:nvPr>
        </p:nvSpPr>
        <p:spPr>
          <a:xfrm>
            <a:off x="587375" y="2065337"/>
            <a:ext cx="10752512" cy="1135063"/>
          </a:xfrm>
        </p:spPr>
        <p:txBody>
          <a:bodyPr>
            <a:normAutofit/>
          </a:bodyPr>
          <a:lstStyle/>
          <a:p>
            <a:r>
              <a:rPr lang="da-DK" sz="2400" dirty="0"/>
              <a:t>Nej, eftersom hvert indeks peger på en specifik node i træet</a:t>
            </a:r>
          </a:p>
        </p:txBody>
      </p:sp>
      <p:pic>
        <p:nvPicPr>
          <p:cNvPr id="5" name="Picture 4"/>
          <p:cNvPicPr>
            <a:picLocks noChangeAspect="1"/>
          </p:cNvPicPr>
          <p:nvPr/>
        </p:nvPicPr>
        <p:blipFill>
          <a:blip r:embed="rId2"/>
          <a:stretch>
            <a:fillRect/>
          </a:stretch>
        </p:blipFill>
        <p:spPr>
          <a:xfrm>
            <a:off x="2147455" y="3563542"/>
            <a:ext cx="7324726" cy="3029490"/>
          </a:xfrm>
          <a:prstGeom prst="rect">
            <a:avLst/>
          </a:prstGeom>
        </p:spPr>
      </p:pic>
    </p:spTree>
    <p:extLst>
      <p:ext uri="{BB962C8B-B14F-4D97-AF65-F5344CB8AC3E}">
        <p14:creationId xmlns:p14="http://schemas.microsoft.com/office/powerpoint/2010/main" val="419607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31</a:t>
            </a:fld>
            <a:endParaRPr lang="en-US" dirty="0"/>
          </a:p>
        </p:txBody>
      </p:sp>
      <p:sp>
        <p:nvSpPr>
          <p:cNvPr id="3" name="Title 2"/>
          <p:cNvSpPr>
            <a:spLocks noGrp="1"/>
          </p:cNvSpPr>
          <p:nvPr>
            <p:ph type="title"/>
          </p:nvPr>
        </p:nvSpPr>
        <p:spPr/>
        <p:txBody>
          <a:bodyPr/>
          <a:lstStyle/>
          <a:p>
            <a:r>
              <a:rPr lang="da-DK" dirty="0"/>
              <a:t>Case 2 - Svar</a:t>
            </a:r>
          </a:p>
        </p:txBody>
      </p:sp>
      <p:pic>
        <p:nvPicPr>
          <p:cNvPr id="7" name="Picture 6" descr="A picture containing text, device, gauge&#10;&#10;Description automatically generated">
            <a:extLst>
              <a:ext uri="{FF2B5EF4-FFF2-40B4-BE49-F238E27FC236}">
                <a16:creationId xmlns:a16="http://schemas.microsoft.com/office/drawing/2014/main" id="{D7DF5BFE-044C-4314-A636-0CC8D1B35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092" y="1455535"/>
            <a:ext cx="10029816" cy="3279750"/>
          </a:xfrm>
          <a:prstGeom prst="rect">
            <a:avLst/>
          </a:prstGeom>
        </p:spPr>
      </p:pic>
    </p:spTree>
    <p:extLst>
      <p:ext uri="{BB962C8B-B14F-4D97-AF65-F5344CB8AC3E}">
        <p14:creationId xmlns:p14="http://schemas.microsoft.com/office/powerpoint/2010/main" val="3080848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32</a:t>
            </a:fld>
            <a:endParaRPr lang="en-US" dirty="0"/>
          </a:p>
        </p:txBody>
      </p:sp>
      <p:sp>
        <p:nvSpPr>
          <p:cNvPr id="3" name="Title 2"/>
          <p:cNvSpPr>
            <a:spLocks noGrp="1"/>
          </p:cNvSpPr>
          <p:nvPr>
            <p:ph type="title"/>
          </p:nvPr>
        </p:nvSpPr>
        <p:spPr>
          <a:xfrm>
            <a:off x="587374" y="370290"/>
            <a:ext cx="8695171" cy="1474385"/>
          </a:xfrm>
        </p:spPr>
        <p:txBody>
          <a:bodyPr/>
          <a:lstStyle/>
          <a:p>
            <a:r>
              <a:rPr lang="da-DK" dirty="0"/>
              <a:t>Repræsentation af </a:t>
            </a:r>
            <a:r>
              <a:rPr lang="da-DK" dirty="0" err="1"/>
              <a:t>Rooted</a:t>
            </a:r>
            <a:r>
              <a:rPr lang="da-DK" dirty="0"/>
              <a:t> </a:t>
            </a:r>
            <a:r>
              <a:rPr lang="da-DK" dirty="0" err="1"/>
              <a:t>Trees</a:t>
            </a:r>
            <a:r>
              <a:rPr lang="da-DK" dirty="0"/>
              <a:t> med pointers</a:t>
            </a:r>
          </a:p>
        </p:txBody>
      </p:sp>
      <p:sp>
        <p:nvSpPr>
          <p:cNvPr id="4" name="Text Placeholder 3"/>
          <p:cNvSpPr>
            <a:spLocks noGrp="1"/>
          </p:cNvSpPr>
          <p:nvPr>
            <p:ph type="body" sz="quarter" idx="12"/>
          </p:nvPr>
        </p:nvSpPr>
        <p:spPr/>
        <p:txBody>
          <a:bodyPr>
            <a:normAutofit/>
          </a:bodyPr>
          <a:lstStyle/>
          <a:p>
            <a:r>
              <a:rPr lang="da-DK" sz="2400" dirty="0"/>
              <a:t>En metode for at repræsentere lister med alle homogene datastrukturer</a:t>
            </a:r>
          </a:p>
          <a:p>
            <a:r>
              <a:rPr lang="da-DK" sz="2400" dirty="0"/>
              <a:t>Vi vil først se på binære træ</a:t>
            </a:r>
          </a:p>
          <a:p>
            <a:r>
              <a:rPr lang="da-DK" sz="2400" dirty="0"/>
              <a:t>…og derefter hvordan andre træer med et ubestemt antal noder kan repræsenteres</a:t>
            </a:r>
          </a:p>
          <a:p>
            <a:r>
              <a:rPr lang="da-DK" sz="2400" dirty="0"/>
              <a:t>Giver fleksibilitet udover Array-repræsentation</a:t>
            </a:r>
          </a:p>
          <a:p>
            <a:endParaRPr lang="da-DK" sz="2400" dirty="0"/>
          </a:p>
        </p:txBody>
      </p:sp>
    </p:spTree>
    <p:extLst>
      <p:ext uri="{BB962C8B-B14F-4D97-AF65-F5344CB8AC3E}">
        <p14:creationId xmlns:p14="http://schemas.microsoft.com/office/powerpoint/2010/main" val="50267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33</a:t>
            </a:fld>
            <a:endParaRPr lang="en-US" dirty="0"/>
          </a:p>
        </p:txBody>
      </p:sp>
      <p:sp>
        <p:nvSpPr>
          <p:cNvPr id="3" name="Title 2"/>
          <p:cNvSpPr>
            <a:spLocks noGrp="1"/>
          </p:cNvSpPr>
          <p:nvPr>
            <p:ph type="title"/>
          </p:nvPr>
        </p:nvSpPr>
        <p:spPr/>
        <p:txBody>
          <a:bodyPr/>
          <a:lstStyle/>
          <a:p>
            <a:r>
              <a:rPr lang="da-DK" dirty="0"/>
              <a:t>Binære Træ</a:t>
            </a:r>
          </a:p>
        </p:txBody>
      </p:sp>
      <p:sp>
        <p:nvSpPr>
          <p:cNvPr id="4" name="Text Placeholder 3"/>
          <p:cNvSpPr>
            <a:spLocks noGrp="1"/>
          </p:cNvSpPr>
          <p:nvPr>
            <p:ph type="body" sz="quarter" idx="12"/>
          </p:nvPr>
        </p:nvSpPr>
        <p:spPr>
          <a:xfrm>
            <a:off x="587375" y="2065337"/>
            <a:ext cx="5865183" cy="3703696"/>
          </a:xfrm>
        </p:spPr>
        <p:txBody>
          <a:bodyPr>
            <a:normAutofit fontScale="92500" lnSpcReduction="10000"/>
          </a:bodyPr>
          <a:lstStyle/>
          <a:p>
            <a:r>
              <a:rPr lang="da-DK" sz="2400" dirty="0"/>
              <a:t>Et binært træ </a:t>
            </a:r>
            <a:r>
              <a:rPr lang="da-DK" sz="2400" b="1" dirty="0"/>
              <a:t>T</a:t>
            </a:r>
            <a:r>
              <a:rPr lang="da-DK" sz="2400" dirty="0"/>
              <a:t> har et attribut </a:t>
            </a:r>
            <a:r>
              <a:rPr lang="da-DK" sz="2400" b="1" dirty="0" err="1"/>
              <a:t>root</a:t>
            </a:r>
            <a:r>
              <a:rPr lang="da-DK" sz="2400" dirty="0"/>
              <a:t> som peger på </a:t>
            </a:r>
            <a:r>
              <a:rPr lang="da-DK" sz="2400" b="1" dirty="0" err="1"/>
              <a:t>root</a:t>
            </a:r>
            <a:r>
              <a:rPr lang="da-DK" sz="2400" b="1" dirty="0"/>
              <a:t> node</a:t>
            </a:r>
            <a:endParaRPr lang="da-DK" sz="2400" dirty="0"/>
          </a:p>
          <a:p>
            <a:r>
              <a:rPr lang="da-DK" sz="2400" dirty="0"/>
              <a:t>Hver node </a:t>
            </a:r>
            <a:r>
              <a:rPr lang="da-DK" sz="2400" b="1" dirty="0"/>
              <a:t>x</a:t>
            </a:r>
            <a:r>
              <a:rPr lang="da-DK" sz="2400" dirty="0"/>
              <a:t> har følgende attributter</a:t>
            </a:r>
          </a:p>
          <a:p>
            <a:pPr lvl="1"/>
            <a:r>
              <a:rPr lang="da-DK" sz="2000" b="1" dirty="0" err="1"/>
              <a:t>x.p</a:t>
            </a:r>
            <a:r>
              <a:rPr lang="da-DK" sz="2000" b="1" dirty="0"/>
              <a:t> </a:t>
            </a:r>
            <a:r>
              <a:rPr lang="da-DK" sz="2000" dirty="0"/>
              <a:t>er en pointer til sin </a:t>
            </a:r>
            <a:r>
              <a:rPr lang="da-DK" sz="2000" dirty="0" err="1"/>
              <a:t>parent</a:t>
            </a:r>
            <a:r>
              <a:rPr lang="da-DK" sz="2000" dirty="0"/>
              <a:t> </a:t>
            </a:r>
            <a:br>
              <a:rPr lang="da-DK" sz="2000" dirty="0"/>
            </a:br>
            <a:r>
              <a:rPr lang="da-DK" sz="2000" dirty="0"/>
              <a:t>(</a:t>
            </a:r>
            <a:r>
              <a:rPr lang="da-DK" sz="2000" b="1" dirty="0" err="1"/>
              <a:t>x.p</a:t>
            </a:r>
            <a:r>
              <a:rPr lang="da-DK" sz="2000" b="1" dirty="0"/>
              <a:t> = </a:t>
            </a:r>
            <a:r>
              <a:rPr lang="da-DK" sz="2000" b="1" dirty="0" err="1"/>
              <a:t>nil</a:t>
            </a:r>
            <a:r>
              <a:rPr lang="da-DK" sz="2000" b="1" dirty="0"/>
              <a:t> </a:t>
            </a:r>
            <a:r>
              <a:rPr lang="da-DK" sz="2000" i="1" dirty="0" err="1"/>
              <a:t>hviss</a:t>
            </a:r>
            <a:r>
              <a:rPr lang="da-DK" sz="2000" dirty="0"/>
              <a:t> x er roden)</a:t>
            </a:r>
          </a:p>
          <a:p>
            <a:pPr lvl="1"/>
            <a:r>
              <a:rPr lang="da-DK" sz="2000" b="1" dirty="0" err="1"/>
              <a:t>x.left</a:t>
            </a:r>
            <a:r>
              <a:rPr lang="da-DK" sz="2000" b="1" dirty="0"/>
              <a:t> </a:t>
            </a:r>
            <a:r>
              <a:rPr lang="da-DK" sz="2000" dirty="0"/>
              <a:t>og </a:t>
            </a:r>
            <a:r>
              <a:rPr lang="da-DK" sz="2000" b="1" dirty="0" err="1"/>
              <a:t>x.right</a:t>
            </a:r>
            <a:r>
              <a:rPr lang="da-DK" sz="2000" dirty="0"/>
              <a:t> er pointere til venstre og højre barn, eller </a:t>
            </a:r>
            <a:r>
              <a:rPr lang="da-DK" sz="2000" dirty="0" err="1"/>
              <a:t>nil</a:t>
            </a:r>
            <a:r>
              <a:rPr lang="da-DK" sz="2000" dirty="0"/>
              <a:t> hvis det ikke findes</a:t>
            </a:r>
          </a:p>
          <a:p>
            <a:r>
              <a:rPr lang="da-DK" sz="2400" b="1" dirty="0"/>
              <a:t>x </a:t>
            </a:r>
            <a:r>
              <a:rPr lang="da-DK" sz="2400" dirty="0"/>
              <a:t>kan også ha andre attributter for data, f.eks. en </a:t>
            </a:r>
            <a:r>
              <a:rPr lang="da-DK" sz="2400" b="1" dirty="0" err="1"/>
              <a:t>key</a:t>
            </a:r>
            <a:endParaRPr lang="da-DK" sz="2400" b="1" dirty="0"/>
          </a:p>
        </p:txBody>
      </p:sp>
      <p:pic>
        <p:nvPicPr>
          <p:cNvPr id="5" name="Picture 4"/>
          <p:cNvPicPr>
            <a:picLocks noChangeAspect="1"/>
          </p:cNvPicPr>
          <p:nvPr/>
        </p:nvPicPr>
        <p:blipFill>
          <a:blip r:embed="rId2"/>
          <a:stretch>
            <a:fillRect/>
          </a:stretch>
        </p:blipFill>
        <p:spPr>
          <a:xfrm>
            <a:off x="6304625" y="2454488"/>
            <a:ext cx="5887376" cy="2997405"/>
          </a:xfrm>
          <a:prstGeom prst="rect">
            <a:avLst/>
          </a:prstGeom>
        </p:spPr>
      </p:pic>
    </p:spTree>
    <p:extLst>
      <p:ext uri="{BB962C8B-B14F-4D97-AF65-F5344CB8AC3E}">
        <p14:creationId xmlns:p14="http://schemas.microsoft.com/office/powerpoint/2010/main" val="321894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34</a:t>
            </a:fld>
            <a:endParaRPr lang="en-US" dirty="0"/>
          </a:p>
        </p:txBody>
      </p:sp>
      <p:sp>
        <p:nvSpPr>
          <p:cNvPr id="3" name="Title 2"/>
          <p:cNvSpPr>
            <a:spLocks noGrp="1"/>
          </p:cNvSpPr>
          <p:nvPr>
            <p:ph type="title"/>
          </p:nvPr>
        </p:nvSpPr>
        <p:spPr>
          <a:xfrm>
            <a:off x="587374" y="370290"/>
            <a:ext cx="7862359" cy="1474385"/>
          </a:xfrm>
        </p:spPr>
        <p:txBody>
          <a:bodyPr/>
          <a:lstStyle/>
          <a:p>
            <a:r>
              <a:rPr lang="da-DK" dirty="0" err="1"/>
              <a:t>Left-child</a:t>
            </a:r>
            <a:r>
              <a:rPr lang="da-DK" dirty="0"/>
              <a:t> right-</a:t>
            </a:r>
            <a:r>
              <a:rPr lang="da-DK" dirty="0" err="1"/>
              <a:t>sibling</a:t>
            </a:r>
            <a:r>
              <a:rPr lang="da-DK" dirty="0"/>
              <a:t> </a:t>
            </a:r>
            <a:r>
              <a:rPr lang="da-DK" dirty="0" err="1"/>
              <a:t>scheme</a:t>
            </a:r>
            <a:endParaRPr lang="da-DK" dirty="0"/>
          </a:p>
        </p:txBody>
      </p:sp>
      <p:sp>
        <p:nvSpPr>
          <p:cNvPr id="4" name="Text Placeholder 3"/>
          <p:cNvSpPr>
            <a:spLocks noGrp="1"/>
          </p:cNvSpPr>
          <p:nvPr>
            <p:ph type="body" sz="quarter" idx="12"/>
          </p:nvPr>
        </p:nvSpPr>
        <p:spPr>
          <a:xfrm>
            <a:off x="587376" y="2065337"/>
            <a:ext cx="4174406" cy="3703696"/>
          </a:xfrm>
        </p:spPr>
        <p:txBody>
          <a:bodyPr>
            <a:noAutofit/>
          </a:bodyPr>
          <a:lstStyle/>
          <a:p>
            <a:r>
              <a:rPr lang="da-DK" sz="2000" b="1" dirty="0" err="1"/>
              <a:t>T.root</a:t>
            </a:r>
            <a:r>
              <a:rPr lang="da-DK" sz="2000" dirty="0"/>
              <a:t> peger på roden</a:t>
            </a:r>
          </a:p>
          <a:p>
            <a:r>
              <a:rPr lang="da-DK" sz="2000" dirty="0"/>
              <a:t>Hver node </a:t>
            </a:r>
            <a:r>
              <a:rPr lang="da-DK" sz="2000" b="1" dirty="0"/>
              <a:t>x</a:t>
            </a:r>
            <a:r>
              <a:rPr lang="da-DK" sz="2000" dirty="0"/>
              <a:t> har tre attributter</a:t>
            </a:r>
          </a:p>
          <a:p>
            <a:pPr lvl="1"/>
            <a:r>
              <a:rPr lang="da-DK" sz="1800" b="1" dirty="0" err="1"/>
              <a:t>x.p</a:t>
            </a:r>
            <a:r>
              <a:rPr lang="da-DK" sz="1800" b="1" dirty="0"/>
              <a:t> </a:t>
            </a:r>
            <a:r>
              <a:rPr lang="da-DK" sz="1800" dirty="0"/>
              <a:t>peger på </a:t>
            </a:r>
            <a:r>
              <a:rPr lang="da-DK" sz="1800" dirty="0" err="1"/>
              <a:t>parent</a:t>
            </a:r>
            <a:r>
              <a:rPr lang="da-DK" sz="1800" dirty="0"/>
              <a:t> node</a:t>
            </a:r>
          </a:p>
          <a:p>
            <a:pPr lvl="1"/>
            <a:r>
              <a:rPr lang="da-DK" sz="1800" b="1" dirty="0" err="1"/>
              <a:t>x.left-child</a:t>
            </a:r>
            <a:r>
              <a:rPr lang="da-DK" sz="1800" b="1" dirty="0"/>
              <a:t> </a:t>
            </a:r>
            <a:r>
              <a:rPr lang="da-DK" sz="1800" dirty="0"/>
              <a:t>peger på det barn </a:t>
            </a:r>
            <a:br>
              <a:rPr lang="da-DK" sz="1800" dirty="0"/>
            </a:br>
            <a:r>
              <a:rPr lang="da-DK" sz="1800" dirty="0"/>
              <a:t>som er længst til </a:t>
            </a:r>
            <a:r>
              <a:rPr lang="da-DK" sz="1800" b="1" dirty="0"/>
              <a:t>venstre</a:t>
            </a:r>
            <a:r>
              <a:rPr lang="da-DK" sz="1800" dirty="0"/>
              <a:t> for </a:t>
            </a:r>
            <a:r>
              <a:rPr lang="da-DK" sz="1800" b="1" dirty="0"/>
              <a:t>x</a:t>
            </a:r>
          </a:p>
          <a:p>
            <a:pPr lvl="1"/>
            <a:r>
              <a:rPr lang="da-DK" sz="1800" b="1" dirty="0" err="1"/>
              <a:t>x.right-sibling</a:t>
            </a:r>
            <a:r>
              <a:rPr lang="da-DK" sz="1800" b="1" dirty="0"/>
              <a:t> </a:t>
            </a:r>
            <a:r>
              <a:rPr lang="da-DK" sz="1800" dirty="0"/>
              <a:t>peger på det </a:t>
            </a:r>
            <a:r>
              <a:rPr lang="da-DK" sz="1800" dirty="0" err="1"/>
              <a:t>søsken</a:t>
            </a:r>
            <a:r>
              <a:rPr lang="da-DK" sz="1800" dirty="0"/>
              <a:t> </a:t>
            </a:r>
            <a:br>
              <a:rPr lang="da-DK" sz="1800" dirty="0"/>
            </a:br>
            <a:r>
              <a:rPr lang="da-DK" sz="1800" dirty="0"/>
              <a:t>som er tættest på til </a:t>
            </a:r>
            <a:r>
              <a:rPr lang="da-DK" sz="1800" b="1" dirty="0"/>
              <a:t>højre</a:t>
            </a:r>
            <a:r>
              <a:rPr lang="da-DK" sz="1800" dirty="0"/>
              <a:t> for </a:t>
            </a:r>
            <a:r>
              <a:rPr lang="da-DK" sz="1800" b="1" dirty="0"/>
              <a:t>x</a:t>
            </a:r>
            <a:endParaRPr lang="da-DK" sz="1800" dirty="0"/>
          </a:p>
          <a:p>
            <a:r>
              <a:rPr lang="da-DK" sz="2000" b="1" dirty="0"/>
              <a:t>x </a:t>
            </a:r>
            <a:r>
              <a:rPr lang="da-DK" sz="2000" dirty="0"/>
              <a:t>kan også ha andre </a:t>
            </a:r>
            <a:r>
              <a:rPr lang="da-DK" sz="2000" dirty="0" err="1"/>
              <a:t>atributter</a:t>
            </a:r>
            <a:r>
              <a:rPr lang="da-DK" sz="2000" dirty="0"/>
              <a:t> for data, f.eks. en </a:t>
            </a:r>
            <a:r>
              <a:rPr lang="da-DK" sz="2000" b="1" dirty="0" err="1"/>
              <a:t>key</a:t>
            </a:r>
            <a:endParaRPr lang="da-DK" sz="2000" b="1" dirty="0"/>
          </a:p>
          <a:p>
            <a:pPr marL="0" indent="0">
              <a:buNone/>
            </a:pPr>
            <a:endParaRPr lang="da-DK" sz="2000" b="1" dirty="0"/>
          </a:p>
        </p:txBody>
      </p:sp>
      <p:pic>
        <p:nvPicPr>
          <p:cNvPr id="5" name="Picture 4"/>
          <p:cNvPicPr>
            <a:picLocks noChangeAspect="1"/>
          </p:cNvPicPr>
          <p:nvPr/>
        </p:nvPicPr>
        <p:blipFill>
          <a:blip r:embed="rId2"/>
          <a:stretch>
            <a:fillRect/>
          </a:stretch>
        </p:blipFill>
        <p:spPr>
          <a:xfrm>
            <a:off x="4935246" y="1844675"/>
            <a:ext cx="7131386" cy="3747685"/>
          </a:xfrm>
          <a:prstGeom prst="rect">
            <a:avLst/>
          </a:prstGeom>
        </p:spPr>
      </p:pic>
    </p:spTree>
    <p:extLst>
      <p:ext uri="{BB962C8B-B14F-4D97-AF65-F5344CB8AC3E}">
        <p14:creationId xmlns:p14="http://schemas.microsoft.com/office/powerpoint/2010/main" val="96501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35</a:t>
            </a:fld>
            <a:endParaRPr lang="en-US" dirty="0"/>
          </a:p>
        </p:txBody>
      </p:sp>
      <p:sp>
        <p:nvSpPr>
          <p:cNvPr id="3" name="Title 2"/>
          <p:cNvSpPr>
            <a:spLocks noGrp="1"/>
          </p:cNvSpPr>
          <p:nvPr>
            <p:ph type="title"/>
          </p:nvPr>
        </p:nvSpPr>
        <p:spPr/>
        <p:txBody>
          <a:bodyPr/>
          <a:lstStyle/>
          <a:p>
            <a:r>
              <a:rPr lang="da-DK" dirty="0"/>
              <a:t>Dagens temaer</a:t>
            </a:r>
          </a:p>
        </p:txBody>
      </p:sp>
      <p:sp>
        <p:nvSpPr>
          <p:cNvPr id="4" name="Text Placeholder 3"/>
          <p:cNvSpPr>
            <a:spLocks noGrp="1"/>
          </p:cNvSpPr>
          <p:nvPr>
            <p:ph type="body" sz="quarter" idx="12"/>
          </p:nvPr>
        </p:nvSpPr>
        <p:spPr/>
        <p:txBody>
          <a:bodyPr>
            <a:normAutofit fontScale="85000" lnSpcReduction="20000"/>
          </a:bodyPr>
          <a:lstStyle/>
          <a:p>
            <a:r>
              <a:rPr lang="da-DK" sz="2800" dirty="0" err="1"/>
              <a:t>Stacks</a:t>
            </a:r>
            <a:endParaRPr lang="da-DK" sz="2800" dirty="0"/>
          </a:p>
          <a:p>
            <a:pPr lvl="1"/>
            <a:r>
              <a:rPr lang="da-DK" sz="2400" dirty="0"/>
              <a:t>Last In First Out (LIFO), Push og Pop bruger </a:t>
            </a:r>
            <a:r>
              <a:rPr lang="el-GR" sz="2400" dirty="0"/>
              <a:t>Θ</a:t>
            </a:r>
            <a:r>
              <a:rPr lang="da-DK" sz="2400" dirty="0"/>
              <a:t>(1) tid</a:t>
            </a:r>
          </a:p>
          <a:p>
            <a:r>
              <a:rPr lang="da-DK" sz="2600" dirty="0"/>
              <a:t>Queues</a:t>
            </a:r>
          </a:p>
          <a:p>
            <a:pPr lvl="1"/>
            <a:r>
              <a:rPr lang="da-DK" sz="2400" dirty="0"/>
              <a:t>First In First Out, </a:t>
            </a:r>
            <a:r>
              <a:rPr lang="da-DK" sz="2400" dirty="0" err="1"/>
              <a:t>Enqueue</a:t>
            </a:r>
            <a:r>
              <a:rPr lang="da-DK" sz="2400" dirty="0"/>
              <a:t> og </a:t>
            </a:r>
            <a:r>
              <a:rPr lang="da-DK" sz="2400" dirty="0" err="1"/>
              <a:t>Dequeue</a:t>
            </a:r>
            <a:r>
              <a:rPr lang="da-DK" sz="2400" dirty="0"/>
              <a:t> bruger </a:t>
            </a:r>
            <a:r>
              <a:rPr lang="el-GR" sz="2400" dirty="0"/>
              <a:t>Θ</a:t>
            </a:r>
            <a:r>
              <a:rPr lang="da-DK" sz="2400" dirty="0"/>
              <a:t>(1) tid</a:t>
            </a:r>
          </a:p>
          <a:p>
            <a:r>
              <a:rPr lang="da-DK" sz="2600" dirty="0" err="1"/>
              <a:t>Doubly</a:t>
            </a:r>
            <a:r>
              <a:rPr lang="da-DK" sz="2600" dirty="0"/>
              <a:t> </a:t>
            </a:r>
            <a:r>
              <a:rPr lang="da-DK" sz="2600" dirty="0" err="1"/>
              <a:t>Linked</a:t>
            </a:r>
            <a:r>
              <a:rPr lang="da-DK" sz="2600" dirty="0"/>
              <a:t> Lists</a:t>
            </a:r>
            <a:endParaRPr lang="da-DK" sz="2400" dirty="0"/>
          </a:p>
          <a:p>
            <a:pPr lvl="1"/>
            <a:r>
              <a:rPr lang="da-DK" sz="2400" dirty="0"/>
              <a:t>Fleksibel repræsentation for dynamiske mængder</a:t>
            </a:r>
          </a:p>
          <a:p>
            <a:pPr lvl="1"/>
            <a:r>
              <a:rPr lang="da-DK" sz="2400" dirty="0"/>
              <a:t>Søgning bruger </a:t>
            </a:r>
            <a:r>
              <a:rPr lang="el-GR" sz="2400" dirty="0"/>
              <a:t>Θ</a:t>
            </a:r>
            <a:r>
              <a:rPr lang="da-DK" sz="2400" dirty="0"/>
              <a:t>(n), </a:t>
            </a:r>
            <a:r>
              <a:rPr lang="da-DK" sz="2400" dirty="0" err="1"/>
              <a:t>insertion</a:t>
            </a:r>
            <a:r>
              <a:rPr lang="da-DK" sz="2400" dirty="0"/>
              <a:t> og </a:t>
            </a:r>
            <a:r>
              <a:rPr lang="da-DK" sz="2400" dirty="0" err="1"/>
              <a:t>deletion</a:t>
            </a:r>
            <a:r>
              <a:rPr lang="da-DK" sz="2400" dirty="0"/>
              <a:t> bruger </a:t>
            </a:r>
            <a:r>
              <a:rPr lang="el-GR" sz="2400" dirty="0"/>
              <a:t>Θ</a:t>
            </a:r>
            <a:r>
              <a:rPr lang="da-DK" sz="2400" dirty="0"/>
              <a:t>(1) tid</a:t>
            </a:r>
          </a:p>
          <a:p>
            <a:r>
              <a:rPr lang="da-DK" sz="2600" dirty="0" err="1"/>
              <a:t>Rooted</a:t>
            </a:r>
            <a:r>
              <a:rPr lang="da-DK" sz="2600" dirty="0"/>
              <a:t> </a:t>
            </a:r>
            <a:r>
              <a:rPr lang="da-DK" sz="2600" dirty="0" err="1"/>
              <a:t>Trees</a:t>
            </a:r>
            <a:endParaRPr lang="da-DK" sz="2600" dirty="0"/>
          </a:p>
          <a:p>
            <a:pPr lvl="1"/>
            <a:r>
              <a:rPr lang="da-DK" sz="2400" dirty="0" err="1"/>
              <a:t>Unbounded</a:t>
            </a:r>
            <a:r>
              <a:rPr lang="da-DK" sz="2400" dirty="0"/>
              <a:t> </a:t>
            </a:r>
            <a:r>
              <a:rPr lang="da-DK" sz="2400" dirty="0" err="1"/>
              <a:t>Branching</a:t>
            </a:r>
            <a:r>
              <a:rPr lang="da-DK" sz="2400" dirty="0"/>
              <a:t> </a:t>
            </a:r>
            <a:r>
              <a:rPr lang="da-DK" sz="2400" dirty="0" err="1"/>
              <a:t>Trees</a:t>
            </a:r>
            <a:r>
              <a:rPr lang="da-DK" sz="2400" dirty="0"/>
              <a:t> med </a:t>
            </a:r>
            <a:r>
              <a:rPr lang="da-DK" sz="2400" dirty="0" err="1"/>
              <a:t>left-child</a:t>
            </a:r>
            <a:r>
              <a:rPr lang="da-DK" sz="2400" dirty="0"/>
              <a:t>, right-</a:t>
            </a:r>
            <a:r>
              <a:rPr lang="da-DK" sz="2400" dirty="0" err="1"/>
              <a:t>sibling</a:t>
            </a:r>
            <a:r>
              <a:rPr lang="da-DK" sz="2400" dirty="0"/>
              <a:t>, bruger </a:t>
            </a:r>
            <a:r>
              <a:rPr lang="el-GR" sz="2400" dirty="0"/>
              <a:t>Θ</a:t>
            </a:r>
            <a:r>
              <a:rPr lang="da-DK" sz="2400" dirty="0"/>
              <a:t>(n) plads</a:t>
            </a:r>
          </a:p>
        </p:txBody>
      </p:sp>
    </p:spTree>
    <p:extLst>
      <p:ext uri="{BB962C8B-B14F-4D97-AF65-F5344CB8AC3E}">
        <p14:creationId xmlns:p14="http://schemas.microsoft.com/office/powerpoint/2010/main" val="16288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36</a:t>
            </a:fld>
            <a:endParaRPr lang="en-US" dirty="0"/>
          </a:p>
        </p:txBody>
      </p:sp>
      <p:sp>
        <p:nvSpPr>
          <p:cNvPr id="3" name="Title 2"/>
          <p:cNvSpPr>
            <a:spLocks noGrp="1"/>
          </p:cNvSpPr>
          <p:nvPr>
            <p:ph type="title"/>
          </p:nvPr>
        </p:nvSpPr>
        <p:spPr/>
        <p:txBody>
          <a:bodyPr/>
          <a:lstStyle/>
          <a:p>
            <a:r>
              <a:rPr lang="da-DK" dirty="0"/>
              <a:t>Dagens Opgaver</a:t>
            </a:r>
          </a:p>
        </p:txBody>
      </p:sp>
      <p:sp>
        <p:nvSpPr>
          <p:cNvPr id="5" name="Text Placeholder 3"/>
          <p:cNvSpPr>
            <a:spLocks noGrp="1"/>
          </p:cNvSpPr>
          <p:nvPr>
            <p:ph type="body" sz="quarter" idx="12"/>
          </p:nvPr>
        </p:nvSpPr>
        <p:spPr>
          <a:xfrm>
            <a:off x="587375" y="2065337"/>
            <a:ext cx="10752512" cy="3703696"/>
          </a:xfrm>
        </p:spPr>
        <p:txBody>
          <a:bodyPr>
            <a:normAutofit/>
          </a:bodyPr>
          <a:lstStyle/>
          <a:p>
            <a:r>
              <a:rPr lang="da-DK" sz="2000" dirty="0" err="1"/>
              <a:t>Blandning</a:t>
            </a:r>
            <a:r>
              <a:rPr lang="da-DK" sz="2000" dirty="0"/>
              <a:t> av Teori (”</a:t>
            </a:r>
            <a:r>
              <a:rPr lang="da-DK" sz="2000" dirty="0" err="1"/>
              <a:t>exercises</a:t>
            </a:r>
            <a:r>
              <a:rPr lang="da-DK" sz="2000" dirty="0"/>
              <a:t>”) og </a:t>
            </a:r>
            <a:r>
              <a:rPr lang="da-DK" sz="2000" dirty="0" err="1"/>
              <a:t>Hands-on</a:t>
            </a:r>
            <a:r>
              <a:rPr lang="da-DK" sz="2000" dirty="0"/>
              <a:t>:</a:t>
            </a:r>
          </a:p>
          <a:p>
            <a:pPr lvl="1"/>
            <a:r>
              <a:rPr lang="da-DK" sz="1800" dirty="0"/>
              <a:t>Spørgsmål og implementering af </a:t>
            </a:r>
            <a:r>
              <a:rPr lang="da-DK" sz="1800" dirty="0" err="1"/>
              <a:t>linked</a:t>
            </a:r>
            <a:r>
              <a:rPr lang="da-DK" sz="1800" dirty="0"/>
              <a:t> lists</a:t>
            </a:r>
          </a:p>
          <a:p>
            <a:pPr lvl="1"/>
            <a:r>
              <a:rPr lang="da-DK" sz="1800" dirty="0"/>
              <a:t>Implementering af en Queue som </a:t>
            </a:r>
            <a:r>
              <a:rPr lang="da-DK" sz="1800" dirty="0" err="1"/>
              <a:t>linked</a:t>
            </a:r>
            <a:r>
              <a:rPr lang="da-DK" sz="1800" dirty="0"/>
              <a:t> list</a:t>
            </a:r>
          </a:p>
          <a:p>
            <a:pPr lvl="1"/>
            <a:r>
              <a:rPr lang="da-DK" sz="1800" dirty="0"/>
              <a:t>Implementering af ”</a:t>
            </a:r>
            <a:r>
              <a:rPr lang="da-DK" sz="1800" dirty="0" err="1"/>
              <a:t>Priority-Enqueue</a:t>
            </a:r>
            <a:r>
              <a:rPr lang="da-DK" sz="1800" dirty="0"/>
              <a:t>” fra Quiz 1</a:t>
            </a:r>
          </a:p>
        </p:txBody>
      </p:sp>
    </p:spTree>
    <p:extLst>
      <p:ext uri="{BB962C8B-B14F-4D97-AF65-F5344CB8AC3E}">
        <p14:creationId xmlns:p14="http://schemas.microsoft.com/office/powerpoint/2010/main" val="252040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409DB-3313-1111-EF58-FA7A39158863}"/>
              </a:ext>
            </a:extLst>
          </p:cNvPr>
          <p:cNvSpPr>
            <a:spLocks noGrp="1"/>
          </p:cNvSpPr>
          <p:nvPr>
            <p:ph type="sldNum" sz="quarter" idx="4"/>
          </p:nvPr>
        </p:nvSpPr>
        <p:spPr/>
        <p:txBody>
          <a:bodyPr/>
          <a:lstStyle/>
          <a:p>
            <a:fld id="{D8D877B3-D348-4611-9BDB-C5374591D951}" type="slidenum">
              <a:rPr lang="en-US" smtClean="0"/>
              <a:pPr/>
              <a:t>37</a:t>
            </a:fld>
            <a:endParaRPr lang="en-US" dirty="0"/>
          </a:p>
        </p:txBody>
      </p:sp>
      <p:sp>
        <p:nvSpPr>
          <p:cNvPr id="3" name="Title 2">
            <a:extLst>
              <a:ext uri="{FF2B5EF4-FFF2-40B4-BE49-F238E27FC236}">
                <a16:creationId xmlns:a16="http://schemas.microsoft.com/office/drawing/2014/main" id="{EE6CD9C7-46C8-42E4-7F9C-12223E0ED7FB}"/>
              </a:ext>
            </a:extLst>
          </p:cNvPr>
          <p:cNvSpPr>
            <a:spLocks noGrp="1"/>
          </p:cNvSpPr>
          <p:nvPr>
            <p:ph type="title"/>
          </p:nvPr>
        </p:nvSpPr>
        <p:spPr>
          <a:xfrm rot="19541037">
            <a:off x="-107570" y="1165818"/>
            <a:ext cx="5108575" cy="1474385"/>
          </a:xfrm>
        </p:spPr>
        <p:txBody>
          <a:bodyPr/>
          <a:lstStyle/>
          <a:p>
            <a:r>
              <a:rPr lang="da-DK" dirty="0"/>
              <a:t>Evaluering</a:t>
            </a:r>
          </a:p>
        </p:txBody>
      </p:sp>
      <p:sp>
        <p:nvSpPr>
          <p:cNvPr id="5" name="Text Placeholder 3">
            <a:extLst>
              <a:ext uri="{FF2B5EF4-FFF2-40B4-BE49-F238E27FC236}">
                <a16:creationId xmlns:a16="http://schemas.microsoft.com/office/drawing/2014/main" id="{1D1B7B8D-761B-3927-A1E6-5A84EE865580}"/>
              </a:ext>
            </a:extLst>
          </p:cNvPr>
          <p:cNvSpPr txBox="1">
            <a:spLocks/>
          </p:cNvSpPr>
          <p:nvPr/>
        </p:nvSpPr>
        <p:spPr>
          <a:xfrm>
            <a:off x="963900" y="5384820"/>
            <a:ext cx="10752512" cy="1425633"/>
          </a:xfrm>
          <a:prstGeom prst="rect">
            <a:avLst/>
          </a:prstGeom>
          <a:solidFill>
            <a:schemeClr val="bg1"/>
          </a:solidFill>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tinyurl.com/alg-f05-eval</a:t>
            </a:r>
          </a:p>
        </p:txBody>
      </p:sp>
      <p:pic>
        <p:nvPicPr>
          <p:cNvPr id="4" name="Picture 3">
            <a:extLst>
              <a:ext uri="{FF2B5EF4-FFF2-40B4-BE49-F238E27FC236}">
                <a16:creationId xmlns:a16="http://schemas.microsoft.com/office/drawing/2014/main" id="{5AD48A38-3E88-4476-119C-280BF7206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0391" y="0"/>
            <a:ext cx="7793731" cy="5618372"/>
          </a:xfrm>
          <a:prstGeom prst="rect">
            <a:avLst/>
          </a:prstGeom>
        </p:spPr>
      </p:pic>
    </p:spTree>
    <p:extLst>
      <p:ext uri="{BB962C8B-B14F-4D97-AF65-F5344CB8AC3E}">
        <p14:creationId xmlns:p14="http://schemas.microsoft.com/office/powerpoint/2010/main" val="188036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err="1"/>
              <a:t>Outline</a:t>
            </a:r>
            <a:endParaRPr lang="da-DK" dirty="0"/>
          </a:p>
        </p:txBody>
      </p:sp>
      <p:sp>
        <p:nvSpPr>
          <p:cNvPr id="6" name="Text Placeholder 5"/>
          <p:cNvSpPr>
            <a:spLocks noGrp="1"/>
          </p:cNvSpPr>
          <p:nvPr>
            <p:ph type="body" sz="quarter" idx="12"/>
          </p:nvPr>
        </p:nvSpPr>
        <p:spPr>
          <a:xfrm>
            <a:off x="587374" y="2065337"/>
            <a:ext cx="6400567" cy="3703696"/>
          </a:xfrm>
        </p:spPr>
        <p:txBody>
          <a:bodyPr>
            <a:normAutofit/>
          </a:bodyPr>
          <a:lstStyle/>
          <a:p>
            <a:r>
              <a:rPr lang="da-DK" sz="2800" dirty="0" err="1"/>
              <a:t>Stacks</a:t>
            </a:r>
            <a:endParaRPr lang="da-DK" sz="2800" dirty="0"/>
          </a:p>
          <a:p>
            <a:r>
              <a:rPr lang="da-DK" sz="2800" dirty="0"/>
              <a:t>Queues</a:t>
            </a:r>
          </a:p>
          <a:p>
            <a:r>
              <a:rPr lang="da-DK" sz="2800" dirty="0" err="1"/>
              <a:t>Linked</a:t>
            </a:r>
            <a:r>
              <a:rPr lang="da-DK" sz="2800" dirty="0"/>
              <a:t> Lists</a:t>
            </a:r>
          </a:p>
          <a:p>
            <a:r>
              <a:rPr lang="da-DK" sz="2800" dirty="0"/>
              <a:t>Repræsentation af træer</a:t>
            </a:r>
          </a:p>
          <a:p>
            <a:pPr lvl="1"/>
            <a:r>
              <a:rPr lang="da-DK" sz="2200" dirty="0"/>
              <a:t>Ikke nødvendigvis binære!</a:t>
            </a:r>
          </a:p>
        </p:txBody>
      </p:sp>
      <p:sp>
        <p:nvSpPr>
          <p:cNvPr id="7" name="Slide Number Placeholder 6"/>
          <p:cNvSpPr>
            <a:spLocks noGrp="1"/>
          </p:cNvSpPr>
          <p:nvPr>
            <p:ph type="sldNum" sz="quarter" idx="4"/>
          </p:nvPr>
        </p:nvSpPr>
        <p:spPr/>
        <p:txBody>
          <a:bodyPr/>
          <a:lstStyle/>
          <a:p>
            <a:fld id="{D8D877B3-D348-4611-9BDB-C5374591D951}" type="slidenum">
              <a:rPr lang="en-US" smtClean="0"/>
              <a:pPr/>
              <a:t>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887" y="1197033"/>
            <a:ext cx="4572000" cy="4572000"/>
          </a:xfrm>
          <a:prstGeom prst="rect">
            <a:avLst/>
          </a:prstGeom>
        </p:spPr>
      </p:pic>
    </p:spTree>
    <p:extLst>
      <p:ext uri="{BB962C8B-B14F-4D97-AF65-F5344CB8AC3E}">
        <p14:creationId xmlns:p14="http://schemas.microsoft.com/office/powerpoint/2010/main" val="356108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le 2"/>
          <p:cNvSpPr>
            <a:spLocks noGrp="1"/>
          </p:cNvSpPr>
          <p:nvPr>
            <p:ph type="title"/>
          </p:nvPr>
        </p:nvSpPr>
        <p:spPr/>
        <p:txBody>
          <a:bodyPr/>
          <a:lstStyle/>
          <a:p>
            <a:r>
              <a:rPr lang="da-DK" dirty="0"/>
              <a:t>Hvorfor flere Datastrukturer?</a:t>
            </a:r>
          </a:p>
        </p:txBody>
      </p:sp>
      <p:sp>
        <p:nvSpPr>
          <p:cNvPr id="4" name="Text Placeholder 3"/>
          <p:cNvSpPr>
            <a:spLocks noGrp="1"/>
          </p:cNvSpPr>
          <p:nvPr>
            <p:ph type="body" sz="quarter" idx="12"/>
          </p:nvPr>
        </p:nvSpPr>
        <p:spPr>
          <a:xfrm>
            <a:off x="587374" y="2065337"/>
            <a:ext cx="5382893" cy="3703696"/>
          </a:xfrm>
        </p:spPr>
        <p:txBody>
          <a:bodyPr>
            <a:normAutofit/>
          </a:bodyPr>
          <a:lstStyle/>
          <a:p>
            <a:r>
              <a:rPr lang="da-DK" sz="2000" dirty="0"/>
              <a:t>Mere effektive i visse situationer</a:t>
            </a:r>
          </a:p>
          <a:p>
            <a:pPr lvl="1"/>
            <a:r>
              <a:rPr lang="da-DK" sz="1800" dirty="0"/>
              <a:t>F.eks. er </a:t>
            </a:r>
            <a:r>
              <a:rPr lang="da-DK" sz="1800" dirty="0" err="1"/>
              <a:t>insertion</a:t>
            </a:r>
            <a:r>
              <a:rPr lang="da-DK" sz="1800" dirty="0"/>
              <a:t> i en </a:t>
            </a:r>
            <a:r>
              <a:rPr lang="da-DK" sz="1800" dirty="0" err="1"/>
              <a:t>Linked</a:t>
            </a:r>
            <a:r>
              <a:rPr lang="da-DK" sz="1800" dirty="0"/>
              <a:t> List </a:t>
            </a:r>
            <a:r>
              <a:rPr lang="el-GR" sz="1800" b="1" dirty="0"/>
              <a:t>Θ(</a:t>
            </a:r>
            <a:r>
              <a:rPr lang="da-DK" sz="1800" b="1" i="1" dirty="0"/>
              <a:t>1</a:t>
            </a:r>
            <a:r>
              <a:rPr lang="da-DK" sz="1800" b="1" dirty="0"/>
              <a:t>)</a:t>
            </a:r>
            <a:r>
              <a:rPr lang="da-DK" sz="1800" dirty="0"/>
              <a:t> vs. Array </a:t>
            </a:r>
            <a:r>
              <a:rPr lang="el-GR" sz="1800" b="1" dirty="0"/>
              <a:t>Θ(</a:t>
            </a:r>
            <a:r>
              <a:rPr lang="da-DK" sz="1800" b="1" i="1" dirty="0"/>
              <a:t>n</a:t>
            </a:r>
            <a:r>
              <a:rPr lang="da-DK" sz="1800" b="1" dirty="0"/>
              <a:t>)</a:t>
            </a:r>
          </a:p>
          <a:p>
            <a:pPr lvl="1"/>
            <a:r>
              <a:rPr lang="da-DK" sz="1800" dirty="0"/>
              <a:t>Mange algoritmer er kun effektive </a:t>
            </a:r>
            <a:r>
              <a:rPr lang="da-DK" sz="1800" dirty="0" err="1"/>
              <a:t>pga</a:t>
            </a:r>
            <a:r>
              <a:rPr lang="da-DK" sz="1800" dirty="0"/>
              <a:t> datastrukturen! </a:t>
            </a:r>
            <a:r>
              <a:rPr lang="da-DK" sz="1800" dirty="0" err="1"/>
              <a:t>F.eks</a:t>
            </a:r>
            <a:r>
              <a:rPr lang="da-DK" sz="1800" dirty="0"/>
              <a:t> </a:t>
            </a:r>
            <a:r>
              <a:rPr lang="da-DK" sz="1800" dirty="0" err="1"/>
              <a:t>HeapSort</a:t>
            </a:r>
            <a:endParaRPr lang="da-DK" sz="1800" dirty="0"/>
          </a:p>
          <a:p>
            <a:r>
              <a:rPr lang="da-DK" sz="2000" dirty="0"/>
              <a:t>Bliv en bedre softwareingeniør</a:t>
            </a:r>
          </a:p>
          <a:p>
            <a:pPr lvl="1"/>
            <a:r>
              <a:rPr lang="da-DK" sz="1800" dirty="0"/>
              <a:t>Forståelse for de forskellige mulighederne der findes fra datalogi for repræsentation af data</a:t>
            </a:r>
          </a:p>
          <a:p>
            <a:pPr lvl="1"/>
            <a:r>
              <a:rPr lang="da-DK" sz="1800" dirty="0"/>
              <a:t>Der er flere valgmuligheder end et array :) </a:t>
            </a:r>
          </a:p>
        </p:txBody>
      </p:sp>
      <p:pic>
        <p:nvPicPr>
          <p:cNvPr id="6" name="Picture 5">
            <a:extLst>
              <a:ext uri="{FF2B5EF4-FFF2-40B4-BE49-F238E27FC236}">
                <a16:creationId xmlns:a16="http://schemas.microsoft.com/office/drawing/2014/main" id="{8AF123AD-EC68-D928-FC77-43EEF7B767D4}"/>
              </a:ext>
            </a:extLst>
          </p:cNvPr>
          <p:cNvPicPr>
            <a:picLocks noChangeAspect="1"/>
          </p:cNvPicPr>
          <p:nvPr/>
        </p:nvPicPr>
        <p:blipFill>
          <a:blip r:embed="rId2"/>
          <a:stretch>
            <a:fillRect/>
          </a:stretch>
        </p:blipFill>
        <p:spPr>
          <a:xfrm>
            <a:off x="6310969" y="1970279"/>
            <a:ext cx="5722576" cy="3296665"/>
          </a:xfrm>
          <a:prstGeom prst="rect">
            <a:avLst/>
          </a:prstGeom>
        </p:spPr>
      </p:pic>
    </p:spTree>
    <p:extLst>
      <p:ext uri="{BB962C8B-B14F-4D97-AF65-F5344CB8AC3E}">
        <p14:creationId xmlns:p14="http://schemas.microsoft.com/office/powerpoint/2010/main" val="229007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le 2"/>
          <p:cNvSpPr>
            <a:spLocks noGrp="1"/>
          </p:cNvSpPr>
          <p:nvPr>
            <p:ph type="title"/>
          </p:nvPr>
        </p:nvSpPr>
        <p:spPr/>
        <p:txBody>
          <a:bodyPr/>
          <a:lstStyle/>
          <a:p>
            <a:r>
              <a:rPr lang="da-DK" dirty="0"/>
              <a:t>Læringsmål</a:t>
            </a:r>
          </a:p>
        </p:txBody>
      </p:sp>
      <p:sp>
        <p:nvSpPr>
          <p:cNvPr id="4" name="Text Placeholder 3"/>
          <p:cNvSpPr>
            <a:spLocks noGrp="1"/>
          </p:cNvSpPr>
          <p:nvPr>
            <p:ph type="body" sz="quarter" idx="12"/>
          </p:nvPr>
        </p:nvSpPr>
        <p:spPr>
          <a:xfrm>
            <a:off x="587375" y="1228724"/>
            <a:ext cx="10752512" cy="5072063"/>
          </a:xfrm>
        </p:spPr>
        <p:txBody>
          <a:bodyPr>
            <a:noAutofit/>
          </a:bodyPr>
          <a:lstStyle/>
          <a:p>
            <a:pPr marL="0" indent="0">
              <a:lnSpc>
                <a:spcPct val="100000"/>
              </a:lnSpc>
              <a:buNone/>
            </a:pPr>
            <a:r>
              <a:rPr lang="da-DK" b="1" cap="all" dirty="0"/>
              <a:t>VIDEN</a:t>
            </a:r>
          </a:p>
          <a:p>
            <a:pPr>
              <a:lnSpc>
                <a:spcPct val="100000"/>
              </a:lnSpc>
            </a:pPr>
            <a:r>
              <a:rPr lang="da-DK" b="1" dirty="0">
                <a:solidFill>
                  <a:srgbClr val="002060"/>
                </a:solidFill>
              </a:rPr>
              <a:t>matematiske grundbegreber</a:t>
            </a:r>
            <a:r>
              <a:rPr lang="da-DK" dirty="0">
                <a:solidFill>
                  <a:srgbClr val="002060"/>
                </a:solidFill>
              </a:rPr>
              <a:t> </a:t>
            </a:r>
            <a:r>
              <a:rPr lang="da-DK" b="1" dirty="0">
                <a:solidFill>
                  <a:srgbClr val="002060"/>
                </a:solidFill>
              </a:rPr>
              <a:t>såsom </a:t>
            </a:r>
            <a:r>
              <a:rPr lang="da-DK" b="1" dirty="0" err="1">
                <a:solidFill>
                  <a:srgbClr val="002060"/>
                </a:solidFill>
              </a:rPr>
              <a:t>rekursion</a:t>
            </a:r>
            <a:r>
              <a:rPr lang="da-DK" dirty="0">
                <a:solidFill>
                  <a:srgbClr val="002060"/>
                </a:solidFill>
              </a:rPr>
              <a:t>, </a:t>
            </a:r>
            <a:r>
              <a:rPr lang="da-DK" b="1" dirty="0">
                <a:solidFill>
                  <a:srgbClr val="002060"/>
                </a:solidFill>
              </a:rPr>
              <a:t>induktion</a:t>
            </a:r>
            <a:r>
              <a:rPr lang="da-DK" dirty="0">
                <a:solidFill>
                  <a:srgbClr val="002060"/>
                </a:solidFill>
              </a:rPr>
              <a:t>, </a:t>
            </a:r>
            <a:r>
              <a:rPr lang="da-DK" b="1" dirty="0">
                <a:solidFill>
                  <a:srgbClr val="002060"/>
                </a:solidFill>
              </a:rPr>
              <a:t>konkret og abstrakt kompleksitet  </a:t>
            </a:r>
            <a:endParaRPr lang="da-DK" dirty="0">
              <a:solidFill>
                <a:srgbClr val="002060"/>
              </a:solidFill>
            </a:endParaRPr>
          </a:p>
          <a:p>
            <a:pPr>
              <a:lnSpc>
                <a:spcPct val="100000"/>
              </a:lnSpc>
            </a:pPr>
            <a:r>
              <a:rPr lang="da-DK" sz="2400" b="1" dirty="0">
                <a:solidFill>
                  <a:srgbClr val="FF0000"/>
                </a:solidFill>
              </a:rPr>
              <a:t>interne og eksterne datastrukturer</a:t>
            </a:r>
            <a:r>
              <a:rPr lang="da-DK" sz="2400" dirty="0"/>
              <a:t>, </a:t>
            </a:r>
            <a:r>
              <a:rPr lang="da-DK" b="1" dirty="0">
                <a:solidFill>
                  <a:srgbClr val="002060"/>
                </a:solidFill>
              </a:rPr>
              <a:t>algoritmeprincipper</a:t>
            </a:r>
            <a:r>
              <a:rPr lang="da-DK" dirty="0"/>
              <a:t> såsom søgning, </a:t>
            </a:r>
            <a:r>
              <a:rPr lang="da-DK" b="1" dirty="0">
                <a:solidFill>
                  <a:srgbClr val="FF0000"/>
                </a:solidFill>
              </a:rPr>
              <a:t>søgetræer</a:t>
            </a:r>
            <a:r>
              <a:rPr lang="da-DK" dirty="0"/>
              <a:t>, intern og ekstern sortering, dynamisk programmering</a:t>
            </a:r>
            <a:r>
              <a:rPr lang="da-DK" dirty="0">
                <a:solidFill>
                  <a:srgbClr val="002060"/>
                </a:solidFill>
              </a:rPr>
              <a:t>, </a:t>
            </a:r>
            <a:r>
              <a:rPr lang="da-DK" b="1" dirty="0" err="1">
                <a:solidFill>
                  <a:srgbClr val="002060"/>
                </a:solidFill>
              </a:rPr>
              <a:t>divide</a:t>
            </a:r>
            <a:r>
              <a:rPr lang="da-DK" b="1" dirty="0">
                <a:solidFill>
                  <a:srgbClr val="002060"/>
                </a:solidFill>
              </a:rPr>
              <a:t> and </a:t>
            </a:r>
            <a:r>
              <a:rPr lang="da-DK" b="1" dirty="0" err="1">
                <a:solidFill>
                  <a:srgbClr val="002060"/>
                </a:solidFill>
              </a:rPr>
              <a:t>conquer</a:t>
            </a:r>
            <a:br>
              <a:rPr lang="da-DK" dirty="0"/>
            </a:br>
            <a:endParaRPr lang="da-DK" cap="all" dirty="0"/>
          </a:p>
          <a:p>
            <a:pPr marL="0" indent="0">
              <a:lnSpc>
                <a:spcPct val="100000"/>
              </a:lnSpc>
              <a:buNone/>
            </a:pPr>
            <a:r>
              <a:rPr lang="da-DK" b="1" cap="all" dirty="0"/>
              <a:t>FÆRDIGHEDER</a:t>
            </a:r>
          </a:p>
          <a:p>
            <a:pPr>
              <a:lnSpc>
                <a:spcPct val="100000"/>
              </a:lnSpc>
            </a:pPr>
            <a:r>
              <a:rPr lang="da-DK" b="1" dirty="0"/>
              <a:t>bestemme abstrakt kompleksitet for konkrete funktioner </a:t>
            </a:r>
          </a:p>
          <a:p>
            <a:pPr>
              <a:lnSpc>
                <a:spcPct val="100000"/>
              </a:lnSpc>
            </a:pPr>
            <a:r>
              <a:rPr lang="da-DK" b="1" dirty="0"/>
              <a:t>gennemføre kompleksitets- </a:t>
            </a:r>
            <a:r>
              <a:rPr lang="da-DK" dirty="0"/>
              <a:t>og</a:t>
            </a:r>
            <a:r>
              <a:rPr lang="da-DK" b="1" dirty="0"/>
              <a:t> </a:t>
            </a:r>
            <a:r>
              <a:rPr lang="da-DK" dirty="0"/>
              <a:t>korrekthedsanalyse</a:t>
            </a:r>
            <a:r>
              <a:rPr lang="da-DK" b="1" dirty="0"/>
              <a:t> </a:t>
            </a:r>
            <a:r>
              <a:rPr lang="da-DK" dirty="0"/>
              <a:t>på simple algoritmer</a:t>
            </a:r>
            <a:r>
              <a:rPr lang="da-DK" dirty="0">
                <a:solidFill>
                  <a:srgbClr val="002060"/>
                </a:solidFill>
              </a:rPr>
              <a:t>, </a:t>
            </a:r>
            <a:r>
              <a:rPr lang="da-DK" b="1" dirty="0">
                <a:solidFill>
                  <a:srgbClr val="002060"/>
                </a:solidFill>
              </a:rPr>
              <a:t>herunder </a:t>
            </a:r>
            <a:r>
              <a:rPr lang="da-DK" b="1" dirty="0" err="1">
                <a:solidFill>
                  <a:srgbClr val="002060"/>
                </a:solidFill>
              </a:rPr>
              <a:t>rekursive</a:t>
            </a:r>
            <a:r>
              <a:rPr lang="da-DK" b="1" dirty="0">
                <a:solidFill>
                  <a:srgbClr val="002060"/>
                </a:solidFill>
              </a:rPr>
              <a:t> algoritmer  </a:t>
            </a:r>
          </a:p>
          <a:p>
            <a:pPr>
              <a:lnSpc>
                <a:spcPct val="100000"/>
              </a:lnSpc>
            </a:pPr>
            <a:r>
              <a:rPr lang="da-DK" b="1" dirty="0">
                <a:solidFill>
                  <a:srgbClr val="FF0000"/>
                </a:solidFill>
              </a:rPr>
              <a:t>udvælge og anvende passende algoritmer til standard-opgaver, </a:t>
            </a:r>
            <a:r>
              <a:rPr lang="da-DK" dirty="0">
                <a:solidFill>
                  <a:srgbClr val="002060"/>
                </a:solidFill>
              </a:rPr>
              <a:t>som f.eks. søgning, sortering og </a:t>
            </a:r>
            <a:r>
              <a:rPr lang="da-DK" dirty="0" err="1">
                <a:solidFill>
                  <a:srgbClr val="002060"/>
                </a:solidFill>
              </a:rPr>
              <a:t>vejfinding</a:t>
            </a:r>
            <a:endParaRPr lang="da-DK" dirty="0">
              <a:solidFill>
                <a:srgbClr val="002060"/>
              </a:solidFill>
            </a:endParaRPr>
          </a:p>
          <a:p>
            <a:pPr marL="0" indent="0">
              <a:lnSpc>
                <a:spcPct val="100000"/>
              </a:lnSpc>
              <a:buNone/>
            </a:pPr>
            <a:br>
              <a:rPr lang="da-DK" b="1" cap="all" dirty="0"/>
            </a:br>
            <a:r>
              <a:rPr lang="da-DK" b="1" cap="all" dirty="0"/>
              <a:t>KOMPETENCER</a:t>
            </a:r>
          </a:p>
          <a:p>
            <a:pPr>
              <a:lnSpc>
                <a:spcPct val="100000"/>
              </a:lnSpc>
            </a:pPr>
            <a:r>
              <a:rPr lang="da-DK" dirty="0"/>
              <a:t>Den studerende skal, stillet overfor </a:t>
            </a:r>
            <a:r>
              <a:rPr lang="da-DK" sz="1800" b="1" dirty="0">
                <a:solidFill>
                  <a:srgbClr val="FF0000"/>
                </a:solidFill>
              </a:rPr>
              <a:t>en ikke-standard programmeringsopgave </a:t>
            </a:r>
            <a:r>
              <a:rPr lang="da-DK" dirty="0"/>
              <a:t>kunne</a:t>
            </a:r>
          </a:p>
          <a:p>
            <a:pPr>
              <a:lnSpc>
                <a:spcPct val="100000"/>
              </a:lnSpc>
            </a:pPr>
            <a:r>
              <a:rPr lang="da-DK" sz="2000" b="1" dirty="0">
                <a:solidFill>
                  <a:srgbClr val="FF0000"/>
                </a:solidFill>
              </a:rPr>
              <a:t>udvikle algoritmer og </a:t>
            </a:r>
            <a:r>
              <a:rPr lang="da-DK" sz="2800" b="1" dirty="0">
                <a:solidFill>
                  <a:srgbClr val="FF0000"/>
                </a:solidFill>
              </a:rPr>
              <a:t>datastrukturer</a:t>
            </a:r>
            <a:r>
              <a:rPr lang="da-DK" sz="2000" b="1" dirty="0">
                <a:solidFill>
                  <a:srgbClr val="FF0000"/>
                </a:solidFill>
              </a:rPr>
              <a:t> til løsning af opgaven</a:t>
            </a:r>
          </a:p>
          <a:p>
            <a:pPr>
              <a:lnSpc>
                <a:spcPct val="100000"/>
              </a:lnSpc>
            </a:pPr>
            <a:r>
              <a:rPr lang="da-DK" b="1" dirty="0"/>
              <a:t>analysere de udviklede algoritmer</a:t>
            </a:r>
          </a:p>
        </p:txBody>
      </p:sp>
    </p:spTree>
    <p:extLst>
      <p:ext uri="{BB962C8B-B14F-4D97-AF65-F5344CB8AC3E}">
        <p14:creationId xmlns:p14="http://schemas.microsoft.com/office/powerpoint/2010/main" val="3031232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7</a:t>
            </a:fld>
            <a:endParaRPr lang="en-US" dirty="0"/>
          </a:p>
        </p:txBody>
      </p:sp>
      <p:sp>
        <p:nvSpPr>
          <p:cNvPr id="3" name="Title 2"/>
          <p:cNvSpPr>
            <a:spLocks noGrp="1"/>
          </p:cNvSpPr>
          <p:nvPr>
            <p:ph type="title"/>
          </p:nvPr>
        </p:nvSpPr>
        <p:spPr>
          <a:xfrm>
            <a:off x="587374" y="370290"/>
            <a:ext cx="6198437" cy="1474385"/>
          </a:xfrm>
        </p:spPr>
        <p:txBody>
          <a:bodyPr/>
          <a:lstStyle/>
          <a:p>
            <a:r>
              <a:rPr lang="da-DK" dirty="0"/>
              <a:t>Dynamiske Mængder (”Sets”)</a:t>
            </a:r>
          </a:p>
        </p:txBody>
      </p:sp>
      <p:sp>
        <p:nvSpPr>
          <p:cNvPr id="4" name="Text Placeholder 3"/>
          <p:cNvSpPr>
            <a:spLocks noGrp="1"/>
          </p:cNvSpPr>
          <p:nvPr>
            <p:ph type="body" sz="quarter" idx="12"/>
          </p:nvPr>
        </p:nvSpPr>
        <p:spPr/>
        <p:txBody>
          <a:bodyPr>
            <a:noAutofit/>
          </a:bodyPr>
          <a:lstStyle/>
          <a:p>
            <a:r>
              <a:rPr lang="da-DK" sz="2400" b="1" dirty="0"/>
              <a:t>Mængder</a:t>
            </a:r>
            <a:r>
              <a:rPr lang="da-DK" sz="2400" dirty="0"/>
              <a:t> er en grundlæggende byggesten i datalogi og matematik</a:t>
            </a:r>
          </a:p>
          <a:p>
            <a:r>
              <a:rPr lang="da-DK" sz="2400" b="1" dirty="0"/>
              <a:t>Dynamiske mængder </a:t>
            </a:r>
            <a:r>
              <a:rPr lang="da-DK" sz="2400" dirty="0"/>
              <a:t>er mængder som vi manipulerer med algoritmer</a:t>
            </a:r>
          </a:p>
          <a:p>
            <a:pPr lvl="1"/>
            <a:r>
              <a:rPr lang="da-DK" sz="2000" dirty="0"/>
              <a:t>Vokser, bliver mindre, forandrer sig over tid</a:t>
            </a:r>
          </a:p>
          <a:p>
            <a:r>
              <a:rPr lang="da-DK" sz="2400" dirty="0"/>
              <a:t>Afhængigt af algoritmen, kan dynamiske mængder ha brug for</a:t>
            </a:r>
          </a:p>
          <a:p>
            <a:pPr lvl="1"/>
            <a:r>
              <a:rPr lang="da-DK" sz="2000" i="1" dirty="0"/>
              <a:t>Operationer</a:t>
            </a:r>
            <a:r>
              <a:rPr lang="da-DK" sz="2000" dirty="0"/>
              <a:t>: </a:t>
            </a:r>
            <a:r>
              <a:rPr lang="da-DK" sz="2000" dirty="0" err="1"/>
              <a:t>Insert</a:t>
            </a:r>
            <a:r>
              <a:rPr lang="da-DK" sz="2000" dirty="0"/>
              <a:t>, </a:t>
            </a:r>
            <a:r>
              <a:rPr lang="da-DK" sz="2000" dirty="0" err="1"/>
              <a:t>delete</a:t>
            </a:r>
            <a:r>
              <a:rPr lang="da-DK" sz="2000" dirty="0"/>
              <a:t>, </a:t>
            </a:r>
            <a:r>
              <a:rPr lang="da-DK" sz="2000" dirty="0" err="1"/>
              <a:t>membership</a:t>
            </a:r>
            <a:r>
              <a:rPr lang="da-DK" sz="2000" dirty="0"/>
              <a:t> test, osv.</a:t>
            </a:r>
          </a:p>
          <a:p>
            <a:pPr lvl="1"/>
            <a:r>
              <a:rPr lang="da-DK" sz="2000" dirty="0"/>
              <a:t>Nogle operationer er mere frekvente i brug</a:t>
            </a:r>
          </a:p>
          <a:p>
            <a:pPr lvl="2"/>
            <a:r>
              <a:rPr lang="da-DK" sz="1800" dirty="0"/>
              <a:t>Effektivitet og performance er vigtigt!</a:t>
            </a:r>
          </a:p>
          <a:p>
            <a:endParaRPr lang="da-DK" sz="2000" dirty="0"/>
          </a:p>
        </p:txBody>
      </p:sp>
    </p:spTree>
    <p:extLst>
      <p:ext uri="{BB962C8B-B14F-4D97-AF65-F5344CB8AC3E}">
        <p14:creationId xmlns:p14="http://schemas.microsoft.com/office/powerpoint/2010/main" val="291849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8</a:t>
            </a:fld>
            <a:endParaRPr lang="en-US" dirty="0"/>
          </a:p>
        </p:txBody>
      </p:sp>
      <p:sp>
        <p:nvSpPr>
          <p:cNvPr id="3" name="Title 2"/>
          <p:cNvSpPr>
            <a:spLocks noGrp="1"/>
          </p:cNvSpPr>
          <p:nvPr>
            <p:ph type="title"/>
          </p:nvPr>
        </p:nvSpPr>
        <p:spPr/>
        <p:txBody>
          <a:bodyPr/>
          <a:lstStyle/>
          <a:p>
            <a:r>
              <a:rPr lang="da-DK" dirty="0" err="1"/>
              <a:t>Stacks</a:t>
            </a:r>
            <a:r>
              <a:rPr lang="da-DK" dirty="0"/>
              <a:t> / ”stak”</a:t>
            </a:r>
          </a:p>
        </p:txBody>
      </p:sp>
      <p:sp>
        <p:nvSpPr>
          <p:cNvPr id="4" name="Text Placeholder 3"/>
          <p:cNvSpPr>
            <a:spLocks noGrp="1"/>
          </p:cNvSpPr>
          <p:nvPr>
            <p:ph type="body" sz="quarter" idx="12"/>
          </p:nvPr>
        </p:nvSpPr>
        <p:spPr>
          <a:xfrm>
            <a:off x="414068" y="2065337"/>
            <a:ext cx="6525223" cy="3703696"/>
          </a:xfrm>
        </p:spPr>
        <p:txBody>
          <a:bodyPr>
            <a:normAutofit/>
          </a:bodyPr>
          <a:lstStyle/>
          <a:p>
            <a:r>
              <a:rPr lang="da-DK" sz="2400" dirty="0"/>
              <a:t>Dynamiske mængder som implementerer en ”bunke” af elementer</a:t>
            </a:r>
          </a:p>
          <a:p>
            <a:r>
              <a:rPr lang="da-DK" sz="2400" dirty="0" err="1"/>
              <a:t>Stacks</a:t>
            </a:r>
            <a:r>
              <a:rPr lang="da-DK" sz="2400" dirty="0"/>
              <a:t> implementerer en foruddefineret policy for </a:t>
            </a:r>
            <a:r>
              <a:rPr lang="da-DK" sz="2400" b="1" dirty="0" err="1"/>
              <a:t>insertion</a:t>
            </a:r>
            <a:r>
              <a:rPr lang="da-DK" sz="2400" dirty="0"/>
              <a:t> og </a:t>
            </a:r>
            <a:r>
              <a:rPr lang="da-DK" sz="2400" b="1" dirty="0" err="1"/>
              <a:t>deletion</a:t>
            </a:r>
            <a:r>
              <a:rPr lang="da-DK" sz="2400" dirty="0"/>
              <a:t> af elementer</a:t>
            </a:r>
          </a:p>
          <a:p>
            <a:r>
              <a:rPr lang="da-DK" sz="2400" b="1" dirty="0"/>
              <a:t>LIFO = Last In, First Out</a:t>
            </a:r>
          </a:p>
          <a:p>
            <a:pPr lvl="1"/>
            <a:r>
              <a:rPr lang="da-DK" sz="2000" dirty="0" err="1"/>
              <a:t>Insertion</a:t>
            </a:r>
            <a:r>
              <a:rPr lang="da-DK" sz="2000" dirty="0"/>
              <a:t> sker på toppen af </a:t>
            </a:r>
            <a:r>
              <a:rPr lang="da-DK" sz="2000" dirty="0" err="1"/>
              <a:t>stacken</a:t>
            </a:r>
            <a:endParaRPr lang="da-DK" sz="2000" dirty="0"/>
          </a:p>
          <a:p>
            <a:pPr lvl="1"/>
            <a:r>
              <a:rPr lang="da-DK" sz="2000" dirty="0" err="1"/>
              <a:t>Deletion</a:t>
            </a:r>
            <a:r>
              <a:rPr lang="da-DK" sz="2000" dirty="0"/>
              <a:t> sker på toppen af </a:t>
            </a:r>
            <a:r>
              <a:rPr lang="da-DK" sz="2000" dirty="0" err="1"/>
              <a:t>stacken</a:t>
            </a:r>
            <a:endParaRPr lang="da-DK" sz="2000" dirty="0"/>
          </a:p>
        </p:txBody>
      </p:sp>
      <p:pic>
        <p:nvPicPr>
          <p:cNvPr id="2050" name="Picture 2" descr="Stack (data structure) - Simple English Wikipedia, the free encyclo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9291" y="2065337"/>
            <a:ext cx="4400596" cy="31604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899146" y="1703395"/>
            <a:ext cx="2089579" cy="135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ctangle 6"/>
          <p:cNvSpPr/>
          <p:nvPr/>
        </p:nvSpPr>
        <p:spPr>
          <a:xfrm>
            <a:off x="9230264" y="1703395"/>
            <a:ext cx="2149768" cy="1212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71111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xit"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par>
                                <p:cTn id="26" presetID="1" presetClass="exit"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9</a:t>
            </a:fld>
            <a:endParaRPr lang="en-US" dirty="0"/>
          </a:p>
        </p:txBody>
      </p:sp>
      <p:sp>
        <p:nvSpPr>
          <p:cNvPr id="3" name="Title 2"/>
          <p:cNvSpPr>
            <a:spLocks noGrp="1"/>
          </p:cNvSpPr>
          <p:nvPr>
            <p:ph type="title"/>
          </p:nvPr>
        </p:nvSpPr>
        <p:spPr/>
        <p:txBody>
          <a:bodyPr/>
          <a:lstStyle/>
          <a:p>
            <a:r>
              <a:rPr lang="da-DK" dirty="0"/>
              <a:t>Implementering af </a:t>
            </a:r>
            <a:r>
              <a:rPr lang="da-DK" dirty="0" err="1"/>
              <a:t>Stacks</a:t>
            </a:r>
            <a:endParaRPr lang="da-DK" dirty="0"/>
          </a:p>
        </p:txBody>
      </p:sp>
      <p:sp>
        <p:nvSpPr>
          <p:cNvPr id="4" name="Text Placeholder 3"/>
          <p:cNvSpPr>
            <a:spLocks noGrp="1"/>
          </p:cNvSpPr>
          <p:nvPr>
            <p:ph type="body" sz="quarter" idx="12"/>
          </p:nvPr>
        </p:nvSpPr>
        <p:spPr>
          <a:xfrm>
            <a:off x="587375" y="1690777"/>
            <a:ext cx="5968700" cy="4078256"/>
          </a:xfrm>
        </p:spPr>
        <p:txBody>
          <a:bodyPr>
            <a:noAutofit/>
          </a:bodyPr>
          <a:lstStyle/>
          <a:p>
            <a:r>
              <a:rPr lang="da-DK" sz="2400" dirty="0" err="1"/>
              <a:t>Insertion</a:t>
            </a:r>
            <a:r>
              <a:rPr lang="da-DK" sz="2400" dirty="0"/>
              <a:t> og </a:t>
            </a:r>
            <a:r>
              <a:rPr lang="da-DK" sz="2400" dirty="0" err="1"/>
              <a:t>deletion</a:t>
            </a:r>
            <a:r>
              <a:rPr lang="da-DK" sz="2400" dirty="0"/>
              <a:t> </a:t>
            </a:r>
            <a:r>
              <a:rPr lang="da-DK" sz="2400" dirty="0" err="1"/>
              <a:t>kalles</a:t>
            </a:r>
            <a:r>
              <a:rPr lang="da-DK" sz="2400" dirty="0"/>
              <a:t> </a:t>
            </a:r>
            <a:r>
              <a:rPr lang="da-DK" sz="2400" b="1" dirty="0"/>
              <a:t>Push</a:t>
            </a:r>
            <a:r>
              <a:rPr lang="da-DK" sz="2400" dirty="0"/>
              <a:t> og </a:t>
            </a:r>
            <a:r>
              <a:rPr lang="da-DK" sz="2400" b="1" dirty="0"/>
              <a:t>Pop</a:t>
            </a:r>
            <a:endParaRPr lang="da-DK" sz="2400" dirty="0"/>
          </a:p>
          <a:p>
            <a:r>
              <a:rPr lang="da-DK" sz="2400" dirty="0"/>
              <a:t>Vi kan implementere en </a:t>
            </a:r>
            <a:r>
              <a:rPr lang="da-DK" sz="2400" dirty="0" err="1"/>
              <a:t>stack</a:t>
            </a:r>
            <a:r>
              <a:rPr lang="da-DK" sz="2400" dirty="0"/>
              <a:t> med </a:t>
            </a:r>
            <a:br>
              <a:rPr lang="da-DK" sz="2400" dirty="0"/>
            </a:br>
            <a:r>
              <a:rPr lang="da-DK" sz="2400" b="1" dirty="0"/>
              <a:t>op til n</a:t>
            </a:r>
            <a:r>
              <a:rPr lang="da-DK" sz="2400" dirty="0"/>
              <a:t> elementer med et array S[1…n]</a:t>
            </a:r>
          </a:p>
          <a:p>
            <a:r>
              <a:rPr lang="da-DK" sz="2400" dirty="0"/>
              <a:t>Arrayet har </a:t>
            </a:r>
            <a:r>
              <a:rPr lang="da-DK" sz="2400" dirty="0" err="1"/>
              <a:t>atributtet</a:t>
            </a:r>
            <a:r>
              <a:rPr lang="da-DK" sz="2400" dirty="0"/>
              <a:t> </a:t>
            </a:r>
            <a:r>
              <a:rPr lang="da-DK" sz="2400" dirty="0" err="1"/>
              <a:t>S.top</a:t>
            </a:r>
            <a:r>
              <a:rPr lang="da-DK" sz="2400" dirty="0"/>
              <a:t> der indekserer det sidste element</a:t>
            </a:r>
          </a:p>
          <a:p>
            <a:r>
              <a:rPr lang="da-DK" sz="2400" dirty="0" err="1"/>
              <a:t>Stacken</a:t>
            </a:r>
            <a:r>
              <a:rPr lang="da-DK" sz="2400" dirty="0"/>
              <a:t> indeholder altså subarrayet S[1…</a:t>
            </a:r>
            <a:r>
              <a:rPr lang="da-DK" sz="2400" dirty="0" err="1"/>
              <a:t>S.top</a:t>
            </a:r>
            <a:r>
              <a:rPr lang="da-DK" sz="2400" dirty="0"/>
              <a:t>]</a:t>
            </a:r>
          </a:p>
          <a:p>
            <a:pPr lvl="1"/>
            <a:r>
              <a:rPr lang="da-DK" sz="2000" b="1" dirty="0"/>
              <a:t>S[1]</a:t>
            </a:r>
            <a:r>
              <a:rPr lang="da-DK" sz="2000" dirty="0"/>
              <a:t> er bunden af </a:t>
            </a:r>
            <a:r>
              <a:rPr lang="da-DK" sz="2000" dirty="0" err="1"/>
              <a:t>stacken</a:t>
            </a:r>
            <a:endParaRPr lang="da-DK" sz="2000" dirty="0"/>
          </a:p>
          <a:p>
            <a:pPr lvl="1"/>
            <a:r>
              <a:rPr lang="da-DK" sz="2000" b="1" dirty="0"/>
              <a:t>S[</a:t>
            </a:r>
            <a:r>
              <a:rPr lang="da-DK" sz="2000" b="1" dirty="0" err="1"/>
              <a:t>S.top</a:t>
            </a:r>
            <a:r>
              <a:rPr lang="da-DK" sz="2000" b="1" dirty="0"/>
              <a:t>] </a:t>
            </a:r>
            <a:r>
              <a:rPr lang="da-DK" sz="2000" dirty="0"/>
              <a:t>er toppen</a:t>
            </a:r>
          </a:p>
          <a:p>
            <a:pPr lvl="1"/>
            <a:r>
              <a:rPr lang="da-DK" sz="2000" dirty="0" err="1"/>
              <a:t>Stacken</a:t>
            </a:r>
            <a:r>
              <a:rPr lang="da-DK" sz="2000" dirty="0"/>
              <a:t> er tom når</a:t>
            </a:r>
            <a:r>
              <a:rPr lang="da-DK" sz="2000" b="1" dirty="0"/>
              <a:t> </a:t>
            </a:r>
            <a:r>
              <a:rPr lang="da-DK" sz="2000" b="1" dirty="0" err="1"/>
              <a:t>S.top</a:t>
            </a:r>
            <a:r>
              <a:rPr lang="da-DK" sz="2000" b="1" dirty="0"/>
              <a:t> == 0</a:t>
            </a:r>
          </a:p>
        </p:txBody>
      </p:sp>
      <p:pic>
        <p:nvPicPr>
          <p:cNvPr id="5" name="Picture 2" descr="Stack (data structure) - Simple English Wikipedia, the free encyclo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9291" y="2065337"/>
            <a:ext cx="4400596" cy="3160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68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2.xml><?xml version="1.0" encoding="utf-8"?>
<a:theme xmlns:a="http://schemas.openxmlformats.org/drawingml/2006/main" name="AAU PowerPoint - Blue">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DDD772EF-E3AC-41ED-99DC-A027ACF9ADCC}"/>
    </a:ext>
  </a:extLst>
</a:theme>
</file>

<file path=ppt/theme/theme3.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44811465383E943B92E1D8FB4ACE096" ma:contentTypeVersion="2" ma:contentTypeDescription="Opret et nyt dokument." ma:contentTypeScope="" ma:versionID="406042b88fc1e58a3b152e7002a70182">
  <xsd:schema xmlns:xsd="http://www.w3.org/2001/XMLSchema" xmlns:xs="http://www.w3.org/2001/XMLSchema" xmlns:p="http://schemas.microsoft.com/office/2006/metadata/properties" xmlns:ns2="bfb3083c-c57b-4611-a9bc-f653d3097a5f" targetNamespace="http://schemas.microsoft.com/office/2006/metadata/properties" ma:root="true" ma:fieldsID="89f0d00725625017c110fcd8825dd4dc" ns2:_="">
    <xsd:import namespace="bfb3083c-c57b-4611-a9bc-f653d3097a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b3083c-c57b-4611-a9bc-f653d3097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09AFFA-FBAB-43F9-B3E8-292900A833C1}">
  <ds:schemaRefs>
    <ds:schemaRef ds:uri="http://schemas.microsoft.com/sharepoint/v3/contenttype/forms"/>
  </ds:schemaRefs>
</ds:datastoreItem>
</file>

<file path=customXml/itemProps2.xml><?xml version="1.0" encoding="utf-8"?>
<ds:datastoreItem xmlns:ds="http://schemas.openxmlformats.org/officeDocument/2006/customXml" ds:itemID="{26ED49AB-59DE-4FF7-9348-60B6F5ACD27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fb3083c-c57b-4611-a9bc-f653d3097a5f"/>
    <ds:schemaRef ds:uri="http://www.w3.org/XML/1998/namespace"/>
    <ds:schemaRef ds:uri="http://purl.org/dc/dcmitype/"/>
  </ds:schemaRefs>
</ds:datastoreItem>
</file>

<file path=customXml/itemProps3.xml><?xml version="1.0" encoding="utf-8"?>
<ds:datastoreItem xmlns:ds="http://schemas.openxmlformats.org/officeDocument/2006/customXml" ds:itemID="{1C891BC9-1822-4287-B787-CB2F68A8F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b3083c-c57b-4611-a9bc-f653d3097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AAU 16_9 (EN)</Template>
  <TotalTime>25229</TotalTime>
  <Words>2042</Words>
  <Application>Microsoft Office PowerPoint</Application>
  <PresentationFormat>Widescreen</PresentationFormat>
  <Paragraphs>290</Paragraphs>
  <Slides>37</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37</vt:i4>
      </vt:variant>
    </vt:vector>
  </HeadingPairs>
  <TitlesOfParts>
    <vt:vector size="44" baseType="lpstr">
      <vt:lpstr>apple color emoji</vt:lpstr>
      <vt:lpstr>Arial</vt:lpstr>
      <vt:lpstr>Arial Black</vt:lpstr>
      <vt:lpstr>Calibri</vt:lpstr>
      <vt:lpstr>AAU PowerPoint</vt:lpstr>
      <vt:lpstr>AAU PowerPoint - Blue</vt:lpstr>
      <vt:lpstr>1_AAU PowerPoint</vt:lpstr>
      <vt:lpstr>Elementære Datastrukturer  Algorithms and Data Structures, ALG, F23, Lecture 05</vt:lpstr>
      <vt:lpstr>Opdateringer</vt:lpstr>
      <vt:lpstr>Forelæsningernes emner</vt:lpstr>
      <vt:lpstr>Outline</vt:lpstr>
      <vt:lpstr>Hvorfor flere Datastrukturer?</vt:lpstr>
      <vt:lpstr>Læringsmål</vt:lpstr>
      <vt:lpstr>Dynamiske Mængder (”Sets”)</vt:lpstr>
      <vt:lpstr>Stacks / ”stak”</vt:lpstr>
      <vt:lpstr>Implementering af Stacks</vt:lpstr>
      <vt:lpstr>Operationer på stacks</vt:lpstr>
      <vt:lpstr>Operationer på Stacks: Eksempel</vt:lpstr>
      <vt:lpstr>Operationer på Stacks: Runtime</vt:lpstr>
      <vt:lpstr>Queues / ”Kø”</vt:lpstr>
      <vt:lpstr>Implementering af en Queue</vt:lpstr>
      <vt:lpstr>Mulige queue- konfigurationer</vt:lpstr>
      <vt:lpstr>Operationer på Queues</vt:lpstr>
      <vt:lpstr>Operationer på Queues:  Eksempel</vt:lpstr>
      <vt:lpstr>Case Time – Arbejde til 09:25 </vt:lpstr>
      <vt:lpstr>SuperCase – 35 min –  Arbejde til 09:25 Pause til 09:35</vt:lpstr>
      <vt:lpstr>SuperCase</vt:lpstr>
      <vt:lpstr>Operationer på Queues: Runtime</vt:lpstr>
      <vt:lpstr>Linked Lists (”Hægtet liste”)</vt:lpstr>
      <vt:lpstr>Doubly Linked Lists (”dobbelthægtet liste”)</vt:lpstr>
      <vt:lpstr>Søgning i en Linked List</vt:lpstr>
      <vt:lpstr>Insertion i en Linked List</vt:lpstr>
      <vt:lpstr>Deletion i en Doubly Linked List</vt:lpstr>
      <vt:lpstr>Rooted Trees</vt:lpstr>
      <vt:lpstr>Case Time</vt:lpstr>
      <vt:lpstr>Case 2 – 15 minutter Arbejde til 10:20, Pause til 10:25</vt:lpstr>
      <vt:lpstr>Case 2 - Svar</vt:lpstr>
      <vt:lpstr>Case 2 - Svar</vt:lpstr>
      <vt:lpstr>Repræsentation af Rooted Trees med pointers</vt:lpstr>
      <vt:lpstr>Binære Træ</vt:lpstr>
      <vt:lpstr>Left-child right-sibling scheme</vt:lpstr>
      <vt:lpstr>Dagens temaer</vt:lpstr>
      <vt:lpstr>Dagens Opgaver</vt:lpstr>
      <vt:lpstr>Evaluering</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Sorting Algorithms  (ALG, Spring 2021, Algorithms and Data Structures)</dc:title>
  <dc:creator>Johannes Bjerva</dc:creator>
  <cp:lastModifiedBy>Johannes Bjerva</cp:lastModifiedBy>
  <cp:revision>374</cp:revision>
  <cp:lastPrinted>2017-03-09T03:48:56Z</cp:lastPrinted>
  <dcterms:created xsi:type="dcterms:W3CDTF">2021-01-19T07:16:12Z</dcterms:created>
  <dcterms:modified xsi:type="dcterms:W3CDTF">2023-04-20T08:39:08Z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0x010100B44811465383E943B92E1D8FB4ACE096</vt:lpwstr>
  </property>
</Properties>
</file>